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64" r:id="rId6"/>
    <p:sldId id="266" r:id="rId7"/>
    <p:sldId id="267" r:id="rId8"/>
    <p:sldId id="268" r:id="rId9"/>
    <p:sldId id="270" r:id="rId10"/>
    <p:sldId id="262" r:id="rId11"/>
    <p:sldId id="271" r:id="rId12"/>
    <p:sldId id="272" r:id="rId13"/>
    <p:sldId id="273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78"/>
  </p:normalViewPr>
  <p:slideViewPr>
    <p:cSldViewPr snapToGrid="0" snapToObjects="1">
      <p:cViewPr>
        <p:scale>
          <a:sx n="86" d="100"/>
          <a:sy n="86" d="100"/>
        </p:scale>
        <p:origin x="296" y="1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A9E5687-F3DC-874A-B38A-9B447C825F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18C921-66FD-1B4B-978F-113C43D0F6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1268" y="1041400"/>
            <a:ext cx="6524263" cy="2387600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E191C9-D782-C848-B55B-20AA4688F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1268" y="3521075"/>
            <a:ext cx="6524263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CD575-36BD-8946-912B-2B5CC2BF9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70C4-EE86-AD4B-A9A3-072D119CC7A3}" type="datetimeFigureOut">
              <a:rPr lang="en-UA" smtClean="0"/>
              <a:t>6/8/25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05CC2-0950-D149-9EF1-156440C79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B649-8B72-7C49-950E-8B7B08C39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0B98-3ADF-5F48-819A-4D1CED02086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64713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D7889-DE4A-4B45-97EF-54D1DA2A0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EE6F36-3325-9D43-B7D4-E84025043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11780-90BD-FD47-8F0B-90425A030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70C4-EE86-AD4B-A9A3-072D119CC7A3}" type="datetimeFigureOut">
              <a:rPr lang="en-UA" smtClean="0"/>
              <a:t>6/8/25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594F9-7279-C042-8AE0-825A8A558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560D3-7DE6-164C-A66F-E153D0D84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0B98-3ADF-5F48-819A-4D1CED02086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75221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99FCF5-B3BD-B34F-851A-16A410EF7F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76878F-9139-BB43-8320-2654E84D9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32388-9479-274B-8A86-010C35BEF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70C4-EE86-AD4B-A9A3-072D119CC7A3}" type="datetimeFigureOut">
              <a:rPr lang="en-UA" smtClean="0"/>
              <a:t>6/8/25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1EEF7-D449-394C-902C-5E7584528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74B10-256A-4649-A48A-B41E2733B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0B98-3ADF-5F48-819A-4D1CED02086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35759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C7813-5ACF-7C4E-B759-B6B74EE31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CCA53-4607-0C46-98C4-13AEAA3C8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56DCA-50A8-EC49-ABA2-AC52B7770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70C4-EE86-AD4B-A9A3-072D119CC7A3}" type="datetimeFigureOut">
              <a:rPr lang="en-UA" smtClean="0"/>
              <a:t>6/8/25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C898A-3D2C-F74F-8A10-1EDA8900F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8FFA1-F59D-7941-BF3B-04DAD02C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0B98-3ADF-5F48-819A-4D1CED02086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91815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17B58-A6A0-A644-8FD8-3BC56C024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9AB8D-D2D8-7640-9012-6790E9DDD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0D62A-353A-D74A-A5E3-121763121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70C4-EE86-AD4B-A9A3-072D119CC7A3}" type="datetimeFigureOut">
              <a:rPr lang="en-UA" smtClean="0"/>
              <a:t>6/8/25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B6D46-155E-7B4C-837E-ABAA40D38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81A09-C129-1141-9031-7DA5CF860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0B98-3ADF-5F48-819A-4D1CED02086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43299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AAF1F-4A4C-124A-97EE-7EFB5BBAC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8E55F-F9EA-BD46-9A22-E10EA3861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38A89A-7576-1141-A2BC-8FB829695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5D5E6B-4B3B-5249-9898-901391634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70C4-EE86-AD4B-A9A3-072D119CC7A3}" type="datetimeFigureOut">
              <a:rPr lang="en-UA" smtClean="0"/>
              <a:t>6/8/25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858E9-578A-984A-8F8F-50E3B2A29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D34A2-2D32-0247-9D6B-F0CBBF937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0B98-3ADF-5F48-819A-4D1CED02086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93866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FC0CF-1379-B945-B5D5-72AC6A8C2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98271-3885-024D-B9BB-0C212C272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E2DA3-ED57-1C41-944D-D9E0F148B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C5CA74-7E6B-8442-8FEB-D261733CA6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2FBDFC-AEEE-B844-A05E-0B1216826B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AA9E76-B470-CE4E-87AC-ED34A3743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70C4-EE86-AD4B-A9A3-072D119CC7A3}" type="datetimeFigureOut">
              <a:rPr lang="en-UA" smtClean="0"/>
              <a:t>6/8/25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18C261-8535-7042-9F1F-5E01AD256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0A5BF2-DFAB-AC40-BB77-87399BF78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0B98-3ADF-5F48-819A-4D1CED02086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606937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22331-121E-AF44-A16F-45CCAAE23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C99688-81D8-D849-8EFE-FBE9631BA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70C4-EE86-AD4B-A9A3-072D119CC7A3}" type="datetimeFigureOut">
              <a:rPr lang="en-UA" smtClean="0"/>
              <a:t>6/8/25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46B5D9-BE08-5D47-9A98-1478B259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FFD96D-44E7-F74D-8B77-4F11D9DA6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0B98-3ADF-5F48-819A-4D1CED02086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67065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0D108-D41A-834D-A2BE-94BC2CADD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70C4-EE86-AD4B-A9A3-072D119CC7A3}" type="datetimeFigureOut">
              <a:rPr lang="en-UA" smtClean="0"/>
              <a:t>6/8/25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7F93F7-D794-AA45-B932-C137E2609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2DD1D-F016-3F4B-9E21-36381DD20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0B98-3ADF-5F48-819A-4D1CED02086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09909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DC17F-4548-F045-820B-961E2662D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856FB-26EF-144E-B5BE-7D332A7CA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523186-A8BF-AE49-89B4-4440BBC8C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470112-F0FD-704E-86DB-CBC010F56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70C4-EE86-AD4B-A9A3-072D119CC7A3}" type="datetimeFigureOut">
              <a:rPr lang="en-UA" smtClean="0"/>
              <a:t>6/8/25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75AE0-CDC8-5640-9498-BFD6AF950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72405-257A-6446-BFB0-3BD5DCF05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0B98-3ADF-5F48-819A-4D1CED02086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35375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61419-F3BE-7E49-A224-DF6EDD86B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DF583A-1714-8843-8D38-2FF5B7B596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5CC3EC-7E18-3B47-A8C4-1DDC6D3D24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A7B6D2-ACCB-1C45-880B-3A426EE25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70C4-EE86-AD4B-A9A3-072D119CC7A3}" type="datetimeFigureOut">
              <a:rPr lang="en-UA" smtClean="0"/>
              <a:t>6/8/25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28CED-F62F-244A-A9DF-0CE06CC5A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A70F5-A3EE-C84E-980E-8A38A0AE0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0B98-3ADF-5F48-819A-4D1CED02086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77792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BB3326D-F6D7-9E43-81EA-ACADBC7D8F4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14DAEA-1607-9541-9A70-98658558C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0401"/>
            <a:ext cx="10515600" cy="665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82250-5C23-474E-99A8-B04FBC85F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C8DD9-C8C3-9B4E-95E8-7B55321AA0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070C4-EE86-AD4B-A9A3-072D119CC7A3}" type="datetimeFigureOut">
              <a:rPr lang="en-UA" smtClean="0"/>
              <a:t>6/8/25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562B6-5377-BD43-BF4E-E6F4BD489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09FFB-D875-5A43-835E-E572170F4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A0B98-3ADF-5F48-819A-4D1CED02086A}" type="slidenum">
              <a:rPr lang="en-UA" smtClean="0"/>
              <a:t>‹#›</a:t>
            </a:fld>
            <a:endParaRPr lang="en-UA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8AA8DE-B462-9549-A67A-1A259F6D160A}"/>
              </a:ext>
            </a:extLst>
          </p:cNvPr>
          <p:cNvCxnSpPr>
            <a:cxnSpLocks/>
          </p:cNvCxnSpPr>
          <p:nvPr userDrawn="1"/>
        </p:nvCxnSpPr>
        <p:spPr>
          <a:xfrm>
            <a:off x="838200" y="995423"/>
            <a:ext cx="10515600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0070C0"/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0" scaled="1"/>
              <a:tileRect/>
            </a:gra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67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2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5" Type="http://schemas.openxmlformats.org/officeDocument/2006/relationships/image" Target="../media/image8.sv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3603D-ADB5-7446-AAC9-BDB237C90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5180" y="2022438"/>
            <a:ext cx="7081027" cy="323702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THE ROLE OF GOVERNMENT IN  THE DEVELOPMENT OF TAKAFUL</a:t>
            </a:r>
            <a:endParaRPr lang="en-UA" b="1" dirty="0">
              <a:solidFill>
                <a:srgbClr val="0070C0"/>
              </a:solidFill>
              <a:latin typeface="Arial" panose="020B0604020202020204" pitchFamily="34" charset="0"/>
              <a:ea typeface="Geneva" panose="020B05030304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ED50C2-0513-C745-9251-E5936D107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31944" y="5427662"/>
            <a:ext cx="6524263" cy="102692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/>
              <a:t>Umid</a:t>
            </a:r>
            <a:r>
              <a:rPr lang="en-US" b="1" dirty="0"/>
              <a:t> </a:t>
            </a:r>
            <a:r>
              <a:rPr lang="en-US" b="1" dirty="0" err="1"/>
              <a:t>Khudayberdiev</a:t>
            </a:r>
            <a:endParaRPr lang="en-US" b="1" dirty="0"/>
          </a:p>
          <a:p>
            <a:r>
              <a:rPr lang="ru-RU" dirty="0"/>
              <a:t>«</a:t>
            </a:r>
            <a:r>
              <a:rPr lang="en-US" dirty="0"/>
              <a:t>Amana </a:t>
            </a:r>
            <a:r>
              <a:rPr lang="en-US" dirty="0" err="1"/>
              <a:t>Sug’urta</a:t>
            </a:r>
            <a:r>
              <a:rPr lang="ru-RU" dirty="0"/>
              <a:t>»</a:t>
            </a:r>
            <a:r>
              <a:rPr lang="en-US" dirty="0"/>
              <a:t> JSC </a:t>
            </a:r>
            <a:br>
              <a:rPr lang="en-US" dirty="0"/>
            </a:br>
            <a:r>
              <a:rPr lang="en-US" dirty="0"/>
              <a:t>Chairman of the Board</a:t>
            </a:r>
            <a:endParaRPr lang="en-U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C3F2B6-C5EE-F543-8689-574F2B998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108" y="0"/>
            <a:ext cx="2875783" cy="17714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18995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25E8-EC88-954D-B82C-84EE5E1DA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Why Takaful matters for governments</a:t>
            </a:r>
          </a:p>
        </p:txBody>
      </p:sp>
      <p:grpSp>
        <p:nvGrpSpPr>
          <p:cNvPr id="3" name="组合 13">
            <a:extLst>
              <a:ext uri="{FF2B5EF4-FFF2-40B4-BE49-F238E27FC236}">
                <a16:creationId xmlns:a16="http://schemas.microsoft.com/office/drawing/2014/main" id="{082A4386-6D18-EB4C-97EE-D62AC32EE653}"/>
              </a:ext>
            </a:extLst>
          </p:cNvPr>
          <p:cNvGrpSpPr/>
          <p:nvPr/>
        </p:nvGrpSpPr>
        <p:grpSpPr>
          <a:xfrm>
            <a:off x="431372" y="3405980"/>
            <a:ext cx="2936377" cy="1002141"/>
            <a:chOff x="80836" y="3139323"/>
            <a:chExt cx="2936378" cy="1002141"/>
          </a:xfrm>
        </p:grpSpPr>
        <p:sp>
          <p:nvSpPr>
            <p:cNvPr id="4" name="文本框 20">
              <a:extLst>
                <a:ext uri="{FF2B5EF4-FFF2-40B4-BE49-F238E27FC236}">
                  <a16:creationId xmlns:a16="http://schemas.microsoft.com/office/drawing/2014/main" id="{522D8727-8BF2-5C45-9730-A4FD02652DB2}"/>
                </a:ext>
              </a:extLst>
            </p:cNvPr>
            <p:cNvSpPr txBox="1"/>
            <p:nvPr/>
          </p:nvSpPr>
          <p:spPr>
            <a:xfrm>
              <a:off x="80836" y="3551908"/>
              <a:ext cx="2936378" cy="589556"/>
            </a:xfrm>
            <a:prstGeom prst="rect">
              <a:avLst/>
            </a:prstGeom>
            <a:noFill/>
          </p:spPr>
          <p:txBody>
            <a:bodyPr wrap="square" lIns="96000" tIns="0" rIns="96000" bIns="0" anchor="ctr" anchorCtr="0">
              <a:noAutofit/>
            </a:bodyPr>
            <a:lstStyle/>
            <a:p>
              <a:pPr algn="r" defTabSz="1219140">
                <a:lnSpc>
                  <a:spcPct val="120000"/>
                </a:lnSpc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serves Muslim-majority populations with values-based products</a:t>
              </a:r>
            </a:p>
          </p:txBody>
        </p:sp>
        <p:sp>
          <p:nvSpPr>
            <p:cNvPr id="5" name="矩形 32">
              <a:extLst>
                <a:ext uri="{FF2B5EF4-FFF2-40B4-BE49-F238E27FC236}">
                  <a16:creationId xmlns:a16="http://schemas.microsoft.com/office/drawing/2014/main" id="{457F7AD7-3746-F34D-916D-2C9CB410D71D}"/>
                </a:ext>
              </a:extLst>
            </p:cNvPr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96000" tIns="0" rIns="96000" bIns="0">
              <a:normAutofit fontScale="92500" lnSpcReduction="20000"/>
            </a:bodyPr>
            <a:lstStyle/>
            <a:p>
              <a:pPr algn="r"/>
              <a:r>
                <a:rPr lang="en-US" sz="2000" b="1" dirty="0"/>
                <a:t>Ethical financial inclusion</a:t>
              </a:r>
              <a:endParaRPr lang="en-US" sz="2000" dirty="0"/>
            </a:p>
          </p:txBody>
        </p:sp>
      </p:grpSp>
      <p:grpSp>
        <p:nvGrpSpPr>
          <p:cNvPr id="6" name="组合 14">
            <a:extLst>
              <a:ext uri="{FF2B5EF4-FFF2-40B4-BE49-F238E27FC236}">
                <a16:creationId xmlns:a16="http://schemas.microsoft.com/office/drawing/2014/main" id="{A2D16DA5-A9E9-1541-8B91-D73861A24A8F}"/>
              </a:ext>
            </a:extLst>
          </p:cNvPr>
          <p:cNvGrpSpPr/>
          <p:nvPr/>
        </p:nvGrpSpPr>
        <p:grpSpPr>
          <a:xfrm>
            <a:off x="8797147" y="3405981"/>
            <a:ext cx="2771460" cy="1020627"/>
            <a:chOff x="9029821" y="3139323"/>
            <a:chExt cx="2771460" cy="1020626"/>
          </a:xfrm>
        </p:grpSpPr>
        <p:sp>
          <p:nvSpPr>
            <p:cNvPr id="7" name="文本框 23">
              <a:extLst>
                <a:ext uri="{FF2B5EF4-FFF2-40B4-BE49-F238E27FC236}">
                  <a16:creationId xmlns:a16="http://schemas.microsoft.com/office/drawing/2014/main" id="{3145EBAD-7EE0-A141-9B84-50AC56AE58AA}"/>
                </a:ext>
              </a:extLst>
            </p:cNvPr>
            <p:cNvSpPr txBox="1"/>
            <p:nvPr/>
          </p:nvSpPr>
          <p:spPr>
            <a:xfrm>
              <a:off x="9029821" y="3570393"/>
              <a:ext cx="2771460" cy="589556"/>
            </a:xfrm>
            <a:prstGeom prst="rect">
              <a:avLst/>
            </a:prstGeom>
            <a:noFill/>
          </p:spPr>
          <p:txBody>
            <a:bodyPr wrap="square" lIns="96000" tIns="0" rIns="96000" bIns="0" anchor="ctr" anchorCtr="0">
              <a:noAutofit/>
            </a:bodyPr>
            <a:lstStyle/>
            <a:p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</a:rPr>
                <a:t>boosts the Islamic insurance sector and creates jobs</a:t>
              </a:r>
            </a:p>
          </p:txBody>
        </p:sp>
        <p:sp>
          <p:nvSpPr>
            <p:cNvPr id="8" name="矩形 30">
              <a:extLst>
                <a:ext uri="{FF2B5EF4-FFF2-40B4-BE49-F238E27FC236}">
                  <a16:creationId xmlns:a16="http://schemas.microsoft.com/office/drawing/2014/main" id="{2AA38911-CAC7-1243-AB35-69478F255743}"/>
                </a:ext>
              </a:extLst>
            </p:cNvPr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96000" tIns="0" rIns="96000" bIns="0">
              <a:normAutofit fontScale="92500" lnSpcReduction="20000"/>
            </a:bodyPr>
            <a:lstStyle/>
            <a:p>
              <a:r>
                <a:rPr lang="en-US" sz="2000" b="1" dirty="0"/>
                <a:t>Economic diversification</a:t>
              </a:r>
              <a:endParaRPr lang="en-US" sz="2000" dirty="0"/>
            </a:p>
          </p:txBody>
        </p:sp>
      </p:grpSp>
      <p:grpSp>
        <p:nvGrpSpPr>
          <p:cNvPr id="9" name="组合 15">
            <a:extLst>
              <a:ext uri="{FF2B5EF4-FFF2-40B4-BE49-F238E27FC236}">
                <a16:creationId xmlns:a16="http://schemas.microsoft.com/office/drawing/2014/main" id="{0A35D5E4-C558-4C45-B356-26D5F63D0C40}"/>
              </a:ext>
            </a:extLst>
          </p:cNvPr>
          <p:cNvGrpSpPr/>
          <p:nvPr/>
        </p:nvGrpSpPr>
        <p:grpSpPr>
          <a:xfrm>
            <a:off x="4517137" y="1274586"/>
            <a:ext cx="3109467" cy="1038410"/>
            <a:chOff x="4553650" y="415147"/>
            <a:chExt cx="3109467" cy="1038409"/>
          </a:xfrm>
        </p:grpSpPr>
        <p:sp>
          <p:nvSpPr>
            <p:cNvPr id="10" name="文本框 26">
              <a:extLst>
                <a:ext uri="{FF2B5EF4-FFF2-40B4-BE49-F238E27FC236}">
                  <a16:creationId xmlns:a16="http://schemas.microsoft.com/office/drawing/2014/main" id="{59AE01B2-B1A4-664C-81A9-EABC7FBBCC27}"/>
                </a:ext>
              </a:extLst>
            </p:cNvPr>
            <p:cNvSpPr txBox="1"/>
            <p:nvPr/>
          </p:nvSpPr>
          <p:spPr>
            <a:xfrm>
              <a:off x="4553650" y="826908"/>
              <a:ext cx="3109467" cy="626648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increases citizen trust in financial products through </a:t>
              </a:r>
              <a:r>
                <a:rPr lang="en-US" altLang="zh-CN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Shari’ah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compliance</a:t>
              </a:r>
            </a:p>
          </p:txBody>
        </p:sp>
        <p:sp>
          <p:nvSpPr>
            <p:cNvPr id="11" name="矩形 28">
              <a:extLst>
                <a:ext uri="{FF2B5EF4-FFF2-40B4-BE49-F238E27FC236}">
                  <a16:creationId xmlns:a16="http://schemas.microsoft.com/office/drawing/2014/main" id="{C6B1ED42-45AB-6948-832E-166463FFA3B0}"/>
                </a:ext>
              </a:extLst>
            </p:cNvPr>
            <p:cNvSpPr/>
            <p:nvPr/>
          </p:nvSpPr>
          <p:spPr>
            <a:xfrm>
              <a:off x="5122025" y="415147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en-US" sz="2000" b="1" dirty="0"/>
                <a:t>Trust-building</a:t>
              </a:r>
              <a:endParaRPr lang="en-US" sz="2000" dirty="0"/>
            </a:p>
          </p:txBody>
        </p:sp>
      </p:grpSp>
      <p:grpSp>
        <p:nvGrpSpPr>
          <p:cNvPr id="12" name="组合 16">
            <a:extLst>
              <a:ext uri="{FF2B5EF4-FFF2-40B4-BE49-F238E27FC236}">
                <a16:creationId xmlns:a16="http://schemas.microsoft.com/office/drawing/2014/main" id="{2C189F33-C5E3-0441-90C0-141D293D4022}"/>
              </a:ext>
            </a:extLst>
          </p:cNvPr>
          <p:cNvGrpSpPr/>
          <p:nvPr/>
        </p:nvGrpSpPr>
        <p:grpSpPr>
          <a:xfrm>
            <a:off x="6629158" y="5243654"/>
            <a:ext cx="3281627" cy="960997"/>
            <a:chOff x="9004179" y="3139323"/>
            <a:chExt cx="3281626" cy="960997"/>
          </a:xfrm>
        </p:grpSpPr>
        <p:sp>
          <p:nvSpPr>
            <p:cNvPr id="13" name="文本框 29">
              <a:extLst>
                <a:ext uri="{FF2B5EF4-FFF2-40B4-BE49-F238E27FC236}">
                  <a16:creationId xmlns:a16="http://schemas.microsoft.com/office/drawing/2014/main" id="{F673A372-4FC3-4249-964E-1699722217D3}"/>
                </a:ext>
              </a:extLst>
            </p:cNvPr>
            <p:cNvSpPr txBox="1"/>
            <p:nvPr/>
          </p:nvSpPr>
          <p:spPr>
            <a:xfrm>
              <a:off x="9004179" y="3510764"/>
              <a:ext cx="3281626" cy="589556"/>
            </a:xfrm>
            <a:prstGeom prst="rect">
              <a:avLst/>
            </a:prstGeom>
            <a:noFill/>
          </p:spPr>
          <p:txBody>
            <a:bodyPr wrap="square" lIns="96000" tIns="0" rIns="96000" bIns="0" anchor="ctr" anchorCtr="0">
              <a:noAutofit/>
            </a:bodyPr>
            <a:lstStyle/>
            <a:p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</a:rPr>
                <a:t>supports national Islamic finance goals</a:t>
              </a:r>
              <a:r>
                <a:rPr lang="uz-Cyrl-UZ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</a:rPr>
                <a:t>, </a:t>
              </a: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</a:rPr>
                <a:t>source of shariah compliant funds</a:t>
              </a:r>
            </a:p>
          </p:txBody>
        </p:sp>
        <p:sp>
          <p:nvSpPr>
            <p:cNvPr id="14" name="矩形 26">
              <a:extLst>
                <a:ext uri="{FF2B5EF4-FFF2-40B4-BE49-F238E27FC236}">
                  <a16:creationId xmlns:a16="http://schemas.microsoft.com/office/drawing/2014/main" id="{E4E71B1A-3992-CE41-9C5B-5704E735F410}"/>
                </a:ext>
              </a:extLst>
            </p:cNvPr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96000" tIns="0" rIns="96000" bIns="0">
              <a:normAutofit fontScale="92500" lnSpcReduction="20000"/>
            </a:bodyPr>
            <a:lstStyle/>
            <a:p>
              <a:r>
                <a:rPr lang="en-US" sz="2000" b="1" dirty="0"/>
                <a:t>Alignment with Islamic finance</a:t>
              </a:r>
              <a:endParaRPr lang="en-US" sz="2000" dirty="0"/>
            </a:p>
          </p:txBody>
        </p:sp>
      </p:grpSp>
      <p:grpSp>
        <p:nvGrpSpPr>
          <p:cNvPr id="15" name="组合 17">
            <a:extLst>
              <a:ext uri="{FF2B5EF4-FFF2-40B4-BE49-F238E27FC236}">
                <a16:creationId xmlns:a16="http://schemas.microsoft.com/office/drawing/2014/main" id="{CFBBEC3D-BD32-F240-BDE6-6335E9EE0ABC}"/>
              </a:ext>
            </a:extLst>
          </p:cNvPr>
          <p:cNvGrpSpPr/>
          <p:nvPr/>
        </p:nvGrpSpPr>
        <p:grpSpPr>
          <a:xfrm>
            <a:off x="2626468" y="5243653"/>
            <a:ext cx="2936376" cy="1008480"/>
            <a:chOff x="106482" y="3139323"/>
            <a:chExt cx="2936376" cy="1008480"/>
          </a:xfrm>
        </p:grpSpPr>
        <p:sp>
          <p:nvSpPr>
            <p:cNvPr id="16" name="文本框 32">
              <a:extLst>
                <a:ext uri="{FF2B5EF4-FFF2-40B4-BE49-F238E27FC236}">
                  <a16:creationId xmlns:a16="http://schemas.microsoft.com/office/drawing/2014/main" id="{83B57861-8418-5443-9B4B-6EE233E4272D}"/>
                </a:ext>
              </a:extLst>
            </p:cNvPr>
            <p:cNvSpPr txBox="1"/>
            <p:nvPr/>
          </p:nvSpPr>
          <p:spPr>
            <a:xfrm>
              <a:off x="106482" y="3558247"/>
              <a:ext cx="2936376" cy="589556"/>
            </a:xfrm>
            <a:prstGeom prst="rect">
              <a:avLst/>
            </a:prstGeom>
            <a:noFill/>
          </p:spPr>
          <p:txBody>
            <a:bodyPr wrap="square" lIns="96000" tIns="0" rIns="96000" bIns="0" anchor="ctr" anchorCtr="0">
              <a:noAutofit/>
            </a:bodyPr>
            <a:lstStyle/>
            <a:p>
              <a:pPr algn="r" defTabSz="1219140">
                <a:lnSpc>
                  <a:spcPct val="120000"/>
                </a:lnSpc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helps reduce fiscal pressure by spreading risk (e.g. in agriculture, health, catastrophes)</a:t>
              </a:r>
            </a:p>
          </p:txBody>
        </p:sp>
        <p:sp>
          <p:nvSpPr>
            <p:cNvPr id="17" name="矩形 24">
              <a:extLst>
                <a:ext uri="{FF2B5EF4-FFF2-40B4-BE49-F238E27FC236}">
                  <a16:creationId xmlns:a16="http://schemas.microsoft.com/office/drawing/2014/main" id="{5D96FFAE-BA04-404F-B17B-F96523441489}"/>
                </a:ext>
              </a:extLst>
            </p:cNvPr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96000" tIns="0" rIns="96000" bIns="0">
              <a:normAutofit fontScale="92500" lnSpcReduction="20000"/>
            </a:bodyPr>
            <a:lstStyle/>
            <a:p>
              <a:pPr algn="r"/>
              <a:r>
                <a:rPr lang="en-US" sz="2000" b="1" dirty="0"/>
                <a:t>Stabilizing tool</a:t>
              </a:r>
              <a:endParaRPr lang="en-US" sz="2000" dirty="0"/>
            </a:p>
          </p:txBody>
        </p:sp>
      </p:grpSp>
      <p:grpSp>
        <p:nvGrpSpPr>
          <p:cNvPr id="18" name="组合 36">
            <a:extLst>
              <a:ext uri="{FF2B5EF4-FFF2-40B4-BE49-F238E27FC236}">
                <a16:creationId xmlns:a16="http://schemas.microsoft.com/office/drawing/2014/main" id="{3BCCE177-F869-E94E-86B1-BE918EBE99FD}"/>
              </a:ext>
            </a:extLst>
          </p:cNvPr>
          <p:cNvGrpSpPr/>
          <p:nvPr/>
        </p:nvGrpSpPr>
        <p:grpSpPr>
          <a:xfrm>
            <a:off x="6703060" y="2352378"/>
            <a:ext cx="923544" cy="2724912"/>
            <a:chOff x="5027295" y="1676361"/>
            <a:chExt cx="692658" cy="2043684"/>
          </a:xfrm>
        </p:grpSpPr>
        <p:sp>
          <p:nvSpPr>
            <p:cNvPr id="19" name="平行四边形 9">
              <a:extLst>
                <a:ext uri="{FF2B5EF4-FFF2-40B4-BE49-F238E27FC236}">
                  <a16:creationId xmlns:a16="http://schemas.microsoft.com/office/drawing/2014/main" id="{F138D1E4-8F1B-E54D-AC85-B5116DA218FB}"/>
                </a:ext>
              </a:extLst>
            </p:cNvPr>
            <p:cNvSpPr/>
            <p:nvPr/>
          </p:nvSpPr>
          <p:spPr>
            <a:xfrm flipH="1">
              <a:off x="5027295" y="1676361"/>
              <a:ext cx="692658" cy="1021842"/>
            </a:xfrm>
            <a:prstGeom prst="parallelogram">
              <a:avLst>
                <a:gd name="adj" fmla="val 32216"/>
              </a:avLst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20" name="平行四边形 10">
              <a:extLst>
                <a:ext uri="{FF2B5EF4-FFF2-40B4-BE49-F238E27FC236}">
                  <a16:creationId xmlns:a16="http://schemas.microsoft.com/office/drawing/2014/main" id="{5B633BF2-8A18-9949-B8A5-A173ACBD6A64}"/>
                </a:ext>
              </a:extLst>
            </p:cNvPr>
            <p:cNvSpPr/>
            <p:nvPr/>
          </p:nvSpPr>
          <p:spPr>
            <a:xfrm flipH="1" flipV="1">
              <a:off x="5027295" y="2698203"/>
              <a:ext cx="692658" cy="1021842"/>
            </a:xfrm>
            <a:prstGeom prst="parallelogram">
              <a:avLst>
                <a:gd name="adj" fmla="val 32216"/>
              </a:avLst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133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34">
            <a:extLst>
              <a:ext uri="{FF2B5EF4-FFF2-40B4-BE49-F238E27FC236}">
                <a16:creationId xmlns:a16="http://schemas.microsoft.com/office/drawing/2014/main" id="{5FD3F134-5ECD-3A41-AB25-753D3357622D}"/>
              </a:ext>
            </a:extLst>
          </p:cNvPr>
          <p:cNvGrpSpPr/>
          <p:nvPr/>
        </p:nvGrpSpPr>
        <p:grpSpPr>
          <a:xfrm>
            <a:off x="4565391" y="2352378"/>
            <a:ext cx="923543" cy="2724911"/>
            <a:chOff x="3424047" y="1676361"/>
            <a:chExt cx="692658" cy="2043684"/>
          </a:xfrm>
        </p:grpSpPr>
        <p:sp>
          <p:nvSpPr>
            <p:cNvPr id="23" name="平行四边形 5">
              <a:extLst>
                <a:ext uri="{FF2B5EF4-FFF2-40B4-BE49-F238E27FC236}">
                  <a16:creationId xmlns:a16="http://schemas.microsoft.com/office/drawing/2014/main" id="{C1835530-F049-614C-9374-9F5DA785B51E}"/>
                </a:ext>
              </a:extLst>
            </p:cNvPr>
            <p:cNvSpPr/>
            <p:nvPr/>
          </p:nvSpPr>
          <p:spPr>
            <a:xfrm>
              <a:off x="3424047" y="1676361"/>
              <a:ext cx="692658" cy="1021842"/>
            </a:xfrm>
            <a:prstGeom prst="parallelogram">
              <a:avLst>
                <a:gd name="adj" fmla="val 32216"/>
              </a:avLst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24" name="平行四边形 6">
              <a:extLst>
                <a:ext uri="{FF2B5EF4-FFF2-40B4-BE49-F238E27FC236}">
                  <a16:creationId xmlns:a16="http://schemas.microsoft.com/office/drawing/2014/main" id="{E68ABC28-91B5-5240-9451-05ABC7AC4C4E}"/>
                </a:ext>
              </a:extLst>
            </p:cNvPr>
            <p:cNvSpPr/>
            <p:nvPr/>
          </p:nvSpPr>
          <p:spPr>
            <a:xfrm flipV="1">
              <a:off x="3424047" y="2698203"/>
              <a:ext cx="692658" cy="1021842"/>
            </a:xfrm>
            <a:prstGeom prst="parallelogram">
              <a:avLst>
                <a:gd name="adj" fmla="val 32216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133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1">
            <a:extLst>
              <a:ext uri="{FF2B5EF4-FFF2-40B4-BE49-F238E27FC236}">
                <a16:creationId xmlns:a16="http://schemas.microsoft.com/office/drawing/2014/main" id="{042F9E85-EA3C-7542-8232-12C0FBECF511}"/>
              </a:ext>
            </a:extLst>
          </p:cNvPr>
          <p:cNvGrpSpPr/>
          <p:nvPr/>
        </p:nvGrpSpPr>
        <p:grpSpPr>
          <a:xfrm>
            <a:off x="3593592" y="2718138"/>
            <a:ext cx="923544" cy="1993392"/>
            <a:chOff x="2695194" y="1950681"/>
            <a:chExt cx="692658" cy="1495044"/>
          </a:xfrm>
        </p:grpSpPr>
        <p:sp>
          <p:nvSpPr>
            <p:cNvPr id="27" name="平行四边形 7">
              <a:extLst>
                <a:ext uri="{FF2B5EF4-FFF2-40B4-BE49-F238E27FC236}">
                  <a16:creationId xmlns:a16="http://schemas.microsoft.com/office/drawing/2014/main" id="{A3681E5C-1558-094F-B38B-167115939B70}"/>
                </a:ext>
              </a:extLst>
            </p:cNvPr>
            <p:cNvSpPr/>
            <p:nvPr/>
          </p:nvSpPr>
          <p:spPr>
            <a:xfrm>
              <a:off x="2695194" y="1950681"/>
              <a:ext cx="692658" cy="747522"/>
            </a:xfrm>
            <a:prstGeom prst="parallelogram">
              <a:avLst>
                <a:gd name="adj" fmla="val 32216"/>
              </a:avLst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133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28" name="平行四边形 8">
              <a:extLst>
                <a:ext uri="{FF2B5EF4-FFF2-40B4-BE49-F238E27FC236}">
                  <a16:creationId xmlns:a16="http://schemas.microsoft.com/office/drawing/2014/main" id="{F4B47E5D-0452-7243-B990-DDF9620CA8A2}"/>
                </a:ext>
              </a:extLst>
            </p:cNvPr>
            <p:cNvSpPr/>
            <p:nvPr/>
          </p:nvSpPr>
          <p:spPr>
            <a:xfrm flipV="1">
              <a:off x="2695194" y="2698203"/>
              <a:ext cx="692658" cy="747522"/>
            </a:xfrm>
            <a:prstGeom prst="parallelogram">
              <a:avLst>
                <a:gd name="adj" fmla="val 32216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133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37">
            <a:extLst>
              <a:ext uri="{FF2B5EF4-FFF2-40B4-BE49-F238E27FC236}">
                <a16:creationId xmlns:a16="http://schemas.microsoft.com/office/drawing/2014/main" id="{940E311B-93F8-F045-8D60-5C24C42FE4A2}"/>
              </a:ext>
            </a:extLst>
          </p:cNvPr>
          <p:cNvGrpSpPr/>
          <p:nvPr/>
        </p:nvGrpSpPr>
        <p:grpSpPr>
          <a:xfrm>
            <a:off x="7674864" y="2718138"/>
            <a:ext cx="923544" cy="1993392"/>
            <a:chOff x="5756148" y="1950681"/>
            <a:chExt cx="692658" cy="1495044"/>
          </a:xfrm>
        </p:grpSpPr>
        <p:sp>
          <p:nvSpPr>
            <p:cNvPr id="31" name="平行四边形 11">
              <a:extLst>
                <a:ext uri="{FF2B5EF4-FFF2-40B4-BE49-F238E27FC236}">
                  <a16:creationId xmlns:a16="http://schemas.microsoft.com/office/drawing/2014/main" id="{9C1667CC-8A71-9841-94B0-7C270FE0FD92}"/>
                </a:ext>
              </a:extLst>
            </p:cNvPr>
            <p:cNvSpPr/>
            <p:nvPr/>
          </p:nvSpPr>
          <p:spPr>
            <a:xfrm flipH="1">
              <a:off x="5756148" y="1950681"/>
              <a:ext cx="692658" cy="747522"/>
            </a:xfrm>
            <a:prstGeom prst="parallelogram">
              <a:avLst>
                <a:gd name="adj" fmla="val 32216"/>
              </a:avLst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133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5</a:t>
              </a:r>
            </a:p>
          </p:txBody>
        </p:sp>
        <p:sp>
          <p:nvSpPr>
            <p:cNvPr id="32" name="平行四边形 12">
              <a:extLst>
                <a:ext uri="{FF2B5EF4-FFF2-40B4-BE49-F238E27FC236}">
                  <a16:creationId xmlns:a16="http://schemas.microsoft.com/office/drawing/2014/main" id="{07CE64F6-CB24-0442-AC88-9F92BD209121}"/>
                </a:ext>
              </a:extLst>
            </p:cNvPr>
            <p:cNvSpPr/>
            <p:nvPr/>
          </p:nvSpPr>
          <p:spPr>
            <a:xfrm flipH="1" flipV="1">
              <a:off x="5756148" y="2698203"/>
              <a:ext cx="692658" cy="747522"/>
            </a:xfrm>
            <a:prstGeom prst="parallelogram">
              <a:avLst>
                <a:gd name="adj" fmla="val 32216"/>
              </a:avLst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133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5">
            <a:extLst>
              <a:ext uri="{FF2B5EF4-FFF2-40B4-BE49-F238E27FC236}">
                <a16:creationId xmlns:a16="http://schemas.microsoft.com/office/drawing/2014/main" id="{F066AB66-468D-B74C-B26A-3F4780A5E375}"/>
              </a:ext>
            </a:extLst>
          </p:cNvPr>
          <p:cNvGrpSpPr/>
          <p:nvPr/>
        </p:nvGrpSpPr>
        <p:grpSpPr>
          <a:xfrm>
            <a:off x="4847773" y="2782692"/>
            <a:ext cx="1807026" cy="2604913"/>
            <a:chOff x="3635831" y="1999096"/>
            <a:chExt cx="1355270" cy="1953685"/>
          </a:xfrm>
        </p:grpSpPr>
        <p:sp>
          <p:nvSpPr>
            <p:cNvPr id="36" name="梯形 4">
              <a:extLst>
                <a:ext uri="{FF2B5EF4-FFF2-40B4-BE49-F238E27FC236}">
                  <a16:creationId xmlns:a16="http://schemas.microsoft.com/office/drawing/2014/main" id="{986A62B6-5AD8-6544-A6CE-1BA03A3AF8C2}"/>
                </a:ext>
              </a:extLst>
            </p:cNvPr>
            <p:cNvSpPr/>
            <p:nvPr/>
          </p:nvSpPr>
          <p:spPr>
            <a:xfrm flipV="1">
              <a:off x="4152901" y="2698203"/>
              <a:ext cx="838200" cy="1254578"/>
            </a:xfrm>
            <a:prstGeom prst="trapezoid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133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梯形 3">
              <a:extLst>
                <a:ext uri="{FF2B5EF4-FFF2-40B4-BE49-F238E27FC236}">
                  <a16:creationId xmlns:a16="http://schemas.microsoft.com/office/drawing/2014/main" id="{E3973A84-D4CB-DD43-91A7-FE15A49F979A}"/>
                </a:ext>
              </a:extLst>
            </p:cNvPr>
            <p:cNvSpPr/>
            <p:nvPr/>
          </p:nvSpPr>
          <p:spPr>
            <a:xfrm>
              <a:off x="4152900" y="1999096"/>
              <a:ext cx="838200" cy="699107"/>
            </a:xfrm>
            <a:prstGeom prst="trapezoid">
              <a:avLst/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667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37" name="任意多边形: 形状 22">
              <a:extLst>
                <a:ext uri="{FF2B5EF4-FFF2-40B4-BE49-F238E27FC236}">
                  <a16:creationId xmlns:a16="http://schemas.microsoft.com/office/drawing/2014/main" id="{CCC306AE-B452-5546-9A91-078AA926C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831" y="3250824"/>
              <a:ext cx="323497" cy="284662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133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9" name="Рисунок 38" descr="Больница">
            <a:extLst>
              <a:ext uri="{FF2B5EF4-FFF2-40B4-BE49-F238E27FC236}">
                <a16:creationId xmlns:a16="http://schemas.microsoft.com/office/drawing/2014/main" id="{4775A4AD-9BA8-E449-BEAB-D8AB4CE10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62265" y="4110946"/>
            <a:ext cx="532216" cy="532216"/>
          </a:xfrm>
          <a:prstGeom prst="rect">
            <a:avLst/>
          </a:prstGeom>
        </p:spPr>
      </p:pic>
      <p:sp>
        <p:nvSpPr>
          <p:cNvPr id="40" name="任意多边形: 形状 19">
            <a:extLst>
              <a:ext uri="{FF2B5EF4-FFF2-40B4-BE49-F238E27FC236}">
                <a16:creationId xmlns:a16="http://schemas.microsoft.com/office/drawing/2014/main" id="{0ADF286D-B6EF-EF46-AD3E-885C2A79C08A}"/>
              </a:ext>
            </a:extLst>
          </p:cNvPr>
          <p:cNvSpPr>
            <a:spLocks noChangeAspect="1"/>
          </p:cNvSpPr>
          <p:nvPr/>
        </p:nvSpPr>
        <p:spPr bwMode="auto">
          <a:xfrm>
            <a:off x="5825252" y="4623959"/>
            <a:ext cx="493232" cy="492715"/>
          </a:xfrm>
          <a:custGeom>
            <a:avLst/>
            <a:gdLst>
              <a:gd name="T0" fmla="*/ 374 w 400"/>
              <a:gd name="T1" fmla="*/ 100 h 400"/>
              <a:gd name="T2" fmla="*/ 301 w 400"/>
              <a:gd name="T3" fmla="*/ 27 h 400"/>
              <a:gd name="T4" fmla="*/ 200 w 400"/>
              <a:gd name="T5" fmla="*/ 0 h 400"/>
              <a:gd name="T6" fmla="*/ 100 w 400"/>
              <a:gd name="T7" fmla="*/ 27 h 400"/>
              <a:gd name="T8" fmla="*/ 27 w 400"/>
              <a:gd name="T9" fmla="*/ 100 h 400"/>
              <a:gd name="T10" fmla="*/ 0 w 400"/>
              <a:gd name="T11" fmla="*/ 200 h 400"/>
              <a:gd name="T12" fmla="*/ 27 w 400"/>
              <a:gd name="T13" fmla="*/ 301 h 400"/>
              <a:gd name="T14" fmla="*/ 100 w 400"/>
              <a:gd name="T15" fmla="*/ 374 h 400"/>
              <a:gd name="T16" fmla="*/ 200 w 400"/>
              <a:gd name="T17" fmla="*/ 400 h 400"/>
              <a:gd name="T18" fmla="*/ 301 w 400"/>
              <a:gd name="T19" fmla="*/ 374 h 400"/>
              <a:gd name="T20" fmla="*/ 374 w 400"/>
              <a:gd name="T21" fmla="*/ 301 h 400"/>
              <a:gd name="T22" fmla="*/ 400 w 400"/>
              <a:gd name="T23" fmla="*/ 200 h 400"/>
              <a:gd name="T24" fmla="*/ 374 w 400"/>
              <a:gd name="T25" fmla="*/ 100 h 400"/>
              <a:gd name="T26" fmla="*/ 330 w 400"/>
              <a:gd name="T27" fmla="*/ 170 h 400"/>
              <a:gd name="T28" fmla="*/ 188 w 400"/>
              <a:gd name="T29" fmla="*/ 311 h 400"/>
              <a:gd name="T30" fmla="*/ 176 w 400"/>
              <a:gd name="T31" fmla="*/ 316 h 400"/>
              <a:gd name="T32" fmla="*/ 165 w 400"/>
              <a:gd name="T33" fmla="*/ 311 h 400"/>
              <a:gd name="T34" fmla="*/ 70 w 400"/>
              <a:gd name="T35" fmla="*/ 217 h 400"/>
              <a:gd name="T36" fmla="*/ 66 w 400"/>
              <a:gd name="T37" fmla="*/ 205 h 400"/>
              <a:gd name="T38" fmla="*/ 70 w 400"/>
              <a:gd name="T39" fmla="*/ 193 h 400"/>
              <a:gd name="T40" fmla="*/ 94 w 400"/>
              <a:gd name="T41" fmla="*/ 170 h 400"/>
              <a:gd name="T42" fmla="*/ 106 w 400"/>
              <a:gd name="T43" fmla="*/ 165 h 400"/>
              <a:gd name="T44" fmla="*/ 118 w 400"/>
              <a:gd name="T45" fmla="*/ 170 h 400"/>
              <a:gd name="T46" fmla="*/ 176 w 400"/>
              <a:gd name="T47" fmla="*/ 229 h 400"/>
              <a:gd name="T48" fmla="*/ 283 w 400"/>
              <a:gd name="T49" fmla="*/ 123 h 400"/>
              <a:gd name="T50" fmla="*/ 295 w 400"/>
              <a:gd name="T51" fmla="*/ 118 h 400"/>
              <a:gd name="T52" fmla="*/ 306 w 400"/>
              <a:gd name="T53" fmla="*/ 123 h 400"/>
              <a:gd name="T54" fmla="*/ 330 w 400"/>
              <a:gd name="T55" fmla="*/ 146 h 400"/>
              <a:gd name="T56" fmla="*/ 335 w 400"/>
              <a:gd name="T57" fmla="*/ 158 h 400"/>
              <a:gd name="T58" fmla="*/ 330 w 400"/>
              <a:gd name="T59" fmla="*/ 170 h 400"/>
              <a:gd name="T60" fmla="*/ 330 w 400"/>
              <a:gd name="T61" fmla="*/ 170 h 400"/>
              <a:gd name="T62" fmla="*/ 330 w 400"/>
              <a:gd name="T63" fmla="*/ 17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0" h="400">
                <a:moveTo>
                  <a:pt x="374" y="100"/>
                </a:moveTo>
                <a:cubicBezTo>
                  <a:pt x="356" y="69"/>
                  <a:pt x="331" y="45"/>
                  <a:pt x="301" y="27"/>
                </a:cubicBezTo>
                <a:cubicBezTo>
                  <a:pt x="270" y="9"/>
                  <a:pt x="237" y="0"/>
                  <a:pt x="200" y="0"/>
                </a:cubicBezTo>
                <a:cubicBezTo>
                  <a:pt x="164" y="0"/>
                  <a:pt x="130" y="9"/>
                  <a:pt x="100" y="27"/>
                </a:cubicBezTo>
                <a:cubicBezTo>
                  <a:pt x="69" y="45"/>
                  <a:pt x="45" y="69"/>
                  <a:pt x="27" y="100"/>
                </a:cubicBezTo>
                <a:cubicBezTo>
                  <a:pt x="9" y="130"/>
                  <a:pt x="0" y="164"/>
                  <a:pt x="0" y="200"/>
                </a:cubicBezTo>
                <a:cubicBezTo>
                  <a:pt x="0" y="237"/>
                  <a:pt x="9" y="270"/>
                  <a:pt x="27" y="301"/>
                </a:cubicBezTo>
                <a:cubicBezTo>
                  <a:pt x="45" y="331"/>
                  <a:pt x="69" y="356"/>
                  <a:pt x="100" y="374"/>
                </a:cubicBezTo>
                <a:cubicBezTo>
                  <a:pt x="130" y="391"/>
                  <a:pt x="164" y="400"/>
                  <a:pt x="200" y="400"/>
                </a:cubicBezTo>
                <a:cubicBezTo>
                  <a:pt x="237" y="400"/>
                  <a:pt x="270" y="391"/>
                  <a:pt x="301" y="374"/>
                </a:cubicBezTo>
                <a:cubicBezTo>
                  <a:pt x="331" y="356"/>
                  <a:pt x="356" y="331"/>
                  <a:pt x="374" y="301"/>
                </a:cubicBezTo>
                <a:cubicBezTo>
                  <a:pt x="392" y="270"/>
                  <a:pt x="400" y="237"/>
                  <a:pt x="400" y="200"/>
                </a:cubicBezTo>
                <a:cubicBezTo>
                  <a:pt x="400" y="164"/>
                  <a:pt x="392" y="130"/>
                  <a:pt x="374" y="100"/>
                </a:cubicBezTo>
                <a:close/>
                <a:moveTo>
                  <a:pt x="330" y="170"/>
                </a:moveTo>
                <a:cubicBezTo>
                  <a:pt x="188" y="311"/>
                  <a:pt x="188" y="311"/>
                  <a:pt x="188" y="311"/>
                </a:cubicBezTo>
                <a:cubicBezTo>
                  <a:pt x="185" y="315"/>
                  <a:pt x="181" y="316"/>
                  <a:pt x="176" y="316"/>
                </a:cubicBezTo>
                <a:cubicBezTo>
                  <a:pt x="172" y="316"/>
                  <a:pt x="168" y="315"/>
                  <a:pt x="165" y="311"/>
                </a:cubicBezTo>
                <a:cubicBezTo>
                  <a:pt x="70" y="217"/>
                  <a:pt x="70" y="217"/>
                  <a:pt x="70" y="217"/>
                </a:cubicBezTo>
                <a:cubicBezTo>
                  <a:pt x="67" y="214"/>
                  <a:pt x="66" y="210"/>
                  <a:pt x="66" y="205"/>
                </a:cubicBezTo>
                <a:cubicBezTo>
                  <a:pt x="66" y="200"/>
                  <a:pt x="67" y="196"/>
                  <a:pt x="70" y="193"/>
                </a:cubicBezTo>
                <a:cubicBezTo>
                  <a:pt x="94" y="170"/>
                  <a:pt x="94" y="170"/>
                  <a:pt x="94" y="170"/>
                </a:cubicBezTo>
                <a:cubicBezTo>
                  <a:pt x="97" y="166"/>
                  <a:pt x="101" y="165"/>
                  <a:pt x="106" y="165"/>
                </a:cubicBezTo>
                <a:cubicBezTo>
                  <a:pt x="110" y="165"/>
                  <a:pt x="114" y="166"/>
                  <a:pt x="118" y="170"/>
                </a:cubicBezTo>
                <a:cubicBezTo>
                  <a:pt x="176" y="229"/>
                  <a:pt x="176" y="229"/>
                  <a:pt x="176" y="229"/>
                </a:cubicBezTo>
                <a:cubicBezTo>
                  <a:pt x="283" y="123"/>
                  <a:pt x="283" y="123"/>
                  <a:pt x="283" y="123"/>
                </a:cubicBezTo>
                <a:cubicBezTo>
                  <a:pt x="286" y="119"/>
                  <a:pt x="290" y="118"/>
                  <a:pt x="295" y="118"/>
                </a:cubicBezTo>
                <a:cubicBezTo>
                  <a:pt x="299" y="118"/>
                  <a:pt x="303" y="119"/>
                  <a:pt x="306" y="123"/>
                </a:cubicBezTo>
                <a:cubicBezTo>
                  <a:pt x="330" y="146"/>
                  <a:pt x="330" y="146"/>
                  <a:pt x="330" y="146"/>
                </a:cubicBezTo>
                <a:cubicBezTo>
                  <a:pt x="333" y="149"/>
                  <a:pt x="335" y="153"/>
                  <a:pt x="335" y="158"/>
                </a:cubicBezTo>
                <a:cubicBezTo>
                  <a:pt x="335" y="163"/>
                  <a:pt x="333" y="167"/>
                  <a:pt x="330" y="170"/>
                </a:cubicBezTo>
                <a:close/>
                <a:moveTo>
                  <a:pt x="330" y="170"/>
                </a:moveTo>
                <a:cubicBezTo>
                  <a:pt x="330" y="170"/>
                  <a:pt x="330" y="170"/>
                  <a:pt x="330" y="17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2133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2" name="Рисунок 41" descr="Ссылка">
            <a:extLst>
              <a:ext uri="{FF2B5EF4-FFF2-40B4-BE49-F238E27FC236}">
                <a16:creationId xmlns:a16="http://schemas.microsoft.com/office/drawing/2014/main" id="{92BE03C4-113D-1C4F-9CAB-F79AF81AF8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19942" y="4495360"/>
            <a:ext cx="486007" cy="486007"/>
          </a:xfrm>
          <a:prstGeom prst="rect">
            <a:avLst/>
          </a:prstGeom>
        </p:spPr>
      </p:pic>
      <p:pic>
        <p:nvPicPr>
          <p:cNvPr id="44" name="Рисунок 43" descr="Подключения">
            <a:extLst>
              <a:ext uri="{FF2B5EF4-FFF2-40B4-BE49-F238E27FC236}">
                <a16:creationId xmlns:a16="http://schemas.microsoft.com/office/drawing/2014/main" id="{8B3C56F0-F5A2-A44C-A54E-0E94E427AE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01542" y="4039209"/>
            <a:ext cx="602228" cy="602228"/>
          </a:xfrm>
          <a:prstGeom prst="rect">
            <a:avLst/>
          </a:prstGeom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5B814C13-476C-BD47-B96F-DD4E395BF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543" y="0"/>
            <a:ext cx="2875783" cy="17714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681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843405-A98E-DD42-8319-1C5A3E7D6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Takaful Market Share by Countries (2023)</a:t>
            </a:r>
            <a:endParaRPr lang="ru-UZ" dirty="0"/>
          </a:p>
        </p:txBody>
      </p:sp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id="{1F00FA38-3982-1C44-AEF6-81B4C79E02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815839"/>
              </p:ext>
            </p:extLst>
          </p:nvPr>
        </p:nvGraphicFramePr>
        <p:xfrm>
          <a:off x="838200" y="1533959"/>
          <a:ext cx="10555344" cy="499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5007252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046983955"/>
                    </a:ext>
                  </a:extLst>
                </a:gridCol>
                <a:gridCol w="1584064">
                  <a:extLst>
                    <a:ext uri="{9D8B030D-6E8A-4147-A177-3AD203B41FA5}">
                      <a16:colId xmlns:a16="http://schemas.microsoft.com/office/drawing/2014/main" val="24207894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0702295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93294640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61283671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4783149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Country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Muslim Population Share (%)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Takaful Sector Share (%)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Country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Muslim Population Share (%)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Takaful Sector Share (%)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4274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Saudi Arabia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92</a:t>
                      </a:r>
                      <a:endParaRPr lang="ru-UZ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100</a:t>
                      </a:r>
                      <a:endParaRPr lang="ru-UZ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UZ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Pakistan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b="0" dirty="0"/>
                        <a:t>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b="0" dirty="0"/>
                        <a:t>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1668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Iran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99</a:t>
                      </a:r>
                      <a:endParaRPr lang="ru-UZ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100</a:t>
                      </a:r>
                      <a:endParaRPr lang="ru-UZ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U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Jordan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97</a:t>
                      </a:r>
                      <a:endParaRPr lang="ru-UZ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12</a:t>
                      </a:r>
                      <a:endParaRPr lang="ru-UZ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8501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Sudan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94</a:t>
                      </a:r>
                      <a:endParaRPr lang="ru-UZ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b="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UZ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Egypt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b="0" dirty="0"/>
                        <a:t>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b="0"/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643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Brunei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b="0" dirty="0"/>
                        <a:t>7</a:t>
                      </a:r>
                      <a:r>
                        <a:rPr lang="en-US" b="0" dirty="0"/>
                        <a:t>9</a:t>
                      </a:r>
                      <a:endParaRPr lang="ru-UZ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b="0" dirty="0"/>
                        <a:t>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U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UAE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b="0" dirty="0"/>
                        <a:t>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b="0" dirty="0"/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4155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/>
                        <a:t>Malaysia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b="0" dirty="0"/>
                        <a:t>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b="0"/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UZ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Qatar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b="0" dirty="0"/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b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3793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/>
                        <a:t>Kuwait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b="0" dirty="0"/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b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UZ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Tunisia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b="0" dirty="0"/>
                        <a:t>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b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5234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/>
                        <a:t>Oman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b="0" dirty="0"/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b="0" dirty="0"/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UZ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/>
                        <a:t>Indonesia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b="0" dirty="0"/>
                        <a:t>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b="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1433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Maldives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b="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b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UZ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/>
                        <a:t>Turkey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b="0" dirty="0"/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b="0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9259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/>
                        <a:t>Bangladesh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b="0" dirty="0"/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b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U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/>
                        <a:t>Sri Lanka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b="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b="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3492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/>
                        <a:t>Palestine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b="0" dirty="0"/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b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U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/>
                        <a:t>Nigeria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b="0" dirty="0"/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b="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3518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/>
                        <a:t>Bahrain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b="0" dirty="0"/>
                        <a:t>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b="0" dirty="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U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Uzbekistan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b="1" dirty="0"/>
                        <a:t>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-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0201517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5C3840C-7B1C-5F4B-A23E-97A4770DB929}"/>
              </a:ext>
            </a:extLst>
          </p:cNvPr>
          <p:cNvSpPr/>
          <p:nvPr/>
        </p:nvSpPr>
        <p:spPr>
          <a:xfrm>
            <a:off x="6095999" y="4249271"/>
            <a:ext cx="5522259" cy="1237129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91709C9A-81D5-604B-9CC1-5AE00A971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543" y="-134910"/>
            <a:ext cx="2875783" cy="17714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829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25E8-EC88-954D-B82C-84EE5E1DA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Local Takaful market potential </a:t>
            </a:r>
            <a:endParaRPr lang="en-UA" dirty="0"/>
          </a:p>
        </p:txBody>
      </p:sp>
      <p:cxnSp>
        <p:nvCxnSpPr>
          <p:cNvPr id="3" name="Straight Connector 74">
            <a:extLst>
              <a:ext uri="{FF2B5EF4-FFF2-40B4-BE49-F238E27FC236}">
                <a16:creationId xmlns:a16="http://schemas.microsoft.com/office/drawing/2014/main" id="{A0F51E2E-B5EC-594F-9AC6-8EED3E2F3DF3}"/>
              </a:ext>
            </a:extLst>
          </p:cNvPr>
          <p:cNvCxnSpPr/>
          <p:nvPr/>
        </p:nvCxnSpPr>
        <p:spPr bwMode="auto">
          <a:xfrm flipV="1">
            <a:off x="5864300" y="6131602"/>
            <a:ext cx="191605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75">
            <a:extLst>
              <a:ext uri="{FF2B5EF4-FFF2-40B4-BE49-F238E27FC236}">
                <a16:creationId xmlns:a16="http://schemas.microsoft.com/office/drawing/2014/main" id="{79A2942D-EE76-594C-90A3-BDE010B8152A}"/>
              </a:ext>
            </a:extLst>
          </p:cNvPr>
          <p:cNvCxnSpPr/>
          <p:nvPr/>
        </p:nvCxnSpPr>
        <p:spPr bwMode="auto">
          <a:xfrm flipV="1">
            <a:off x="7780356" y="5689382"/>
            <a:ext cx="0" cy="44632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FD2DE7-03D6-F94F-A564-C8F5C8713C7D}"/>
              </a:ext>
            </a:extLst>
          </p:cNvPr>
          <p:cNvCxnSpPr/>
          <p:nvPr/>
        </p:nvCxnSpPr>
        <p:spPr>
          <a:xfrm>
            <a:off x="5845586" y="2108151"/>
            <a:ext cx="1934771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4">
            <a:extLst>
              <a:ext uri="{FF2B5EF4-FFF2-40B4-BE49-F238E27FC236}">
                <a16:creationId xmlns:a16="http://schemas.microsoft.com/office/drawing/2014/main" id="{B65BD940-4867-B84D-BB52-D6BA23B56D37}"/>
              </a:ext>
            </a:extLst>
          </p:cNvPr>
          <p:cNvGrpSpPr/>
          <p:nvPr/>
        </p:nvGrpSpPr>
        <p:grpSpPr>
          <a:xfrm>
            <a:off x="1213130" y="4059038"/>
            <a:ext cx="3548465" cy="1513856"/>
            <a:chOff x="954609" y="1833070"/>
            <a:chExt cx="3548466" cy="1513856"/>
          </a:xfrm>
        </p:grpSpPr>
        <p:sp>
          <p:nvSpPr>
            <p:cNvPr id="7" name="TextBox 72">
              <a:extLst>
                <a:ext uri="{FF2B5EF4-FFF2-40B4-BE49-F238E27FC236}">
                  <a16:creationId xmlns:a16="http://schemas.microsoft.com/office/drawing/2014/main" id="{723DCA37-E802-1548-BD20-D362190E4308}"/>
                </a:ext>
              </a:extLst>
            </p:cNvPr>
            <p:cNvSpPr txBox="1"/>
            <p:nvPr/>
          </p:nvSpPr>
          <p:spPr bwMode="auto">
            <a:xfrm>
              <a:off x="954609" y="1833070"/>
              <a:ext cx="1231106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eaLnBrk="1" fontAlgn="auto" hangingPunct="1"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2024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Rectangle 73">
              <a:extLst>
                <a:ext uri="{FF2B5EF4-FFF2-40B4-BE49-F238E27FC236}">
                  <a16:creationId xmlns:a16="http://schemas.microsoft.com/office/drawing/2014/main" id="{290BC70C-C507-CE4D-A7DF-F60BDB2BA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609" y="2079291"/>
              <a:ext cx="3548466" cy="1267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rm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Uzbekistan Insurance market gross insurance premiums counts 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$752M</a:t>
              </a:r>
              <a:b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</a:b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Group 3">
            <a:extLst>
              <a:ext uri="{FF2B5EF4-FFF2-40B4-BE49-F238E27FC236}">
                <a16:creationId xmlns:a16="http://schemas.microsoft.com/office/drawing/2014/main" id="{F7533E25-A901-AD4D-9B3B-989E5E3F6BEF}"/>
              </a:ext>
            </a:extLst>
          </p:cNvPr>
          <p:cNvGrpSpPr/>
          <p:nvPr/>
        </p:nvGrpSpPr>
        <p:grpSpPr>
          <a:xfrm>
            <a:off x="1139337" y="3014406"/>
            <a:ext cx="2961177" cy="829187"/>
            <a:chOff x="1402312" y="4026960"/>
            <a:chExt cx="2961178" cy="829187"/>
          </a:xfrm>
        </p:grpSpPr>
        <p:sp>
          <p:nvSpPr>
            <p:cNvPr id="10" name="Oval 70">
              <a:extLst>
                <a:ext uri="{FF2B5EF4-FFF2-40B4-BE49-F238E27FC236}">
                  <a16:creationId xmlns:a16="http://schemas.microsoft.com/office/drawing/2014/main" id="{189D28EC-C9A9-BF41-A5D6-59754863B736}"/>
                </a:ext>
              </a:extLst>
            </p:cNvPr>
            <p:cNvSpPr/>
            <p:nvPr/>
          </p:nvSpPr>
          <p:spPr bwMode="auto">
            <a:xfrm>
              <a:off x="3534303" y="4026960"/>
              <a:ext cx="829187" cy="82918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67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: Shape 71">
              <a:extLst>
                <a:ext uri="{FF2B5EF4-FFF2-40B4-BE49-F238E27FC236}">
                  <a16:creationId xmlns:a16="http://schemas.microsoft.com/office/drawing/2014/main" id="{73AD6341-D179-754D-BC88-6740EFDE9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7281" y="4218422"/>
              <a:ext cx="423231" cy="4217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9450"/>
                  </a:moveTo>
                  <a:cubicBezTo>
                    <a:pt x="20249" y="9823"/>
                    <a:pt x="19947" y="10124"/>
                    <a:pt x="19575" y="10124"/>
                  </a:cubicBezTo>
                  <a:lnTo>
                    <a:pt x="18324" y="10124"/>
                  </a:lnTo>
                  <a:lnTo>
                    <a:pt x="15624" y="5400"/>
                  </a:lnTo>
                  <a:lnTo>
                    <a:pt x="17549" y="5400"/>
                  </a:lnTo>
                  <a:cubicBezTo>
                    <a:pt x="17762" y="5400"/>
                    <a:pt x="17962" y="5500"/>
                    <a:pt x="18089" y="5670"/>
                  </a:cubicBezTo>
                  <a:lnTo>
                    <a:pt x="20114" y="8370"/>
                  </a:lnTo>
                  <a:cubicBezTo>
                    <a:pt x="20202" y="8486"/>
                    <a:pt x="20249" y="8628"/>
                    <a:pt x="20249" y="8774"/>
                  </a:cubicBezTo>
                  <a:cubicBezTo>
                    <a:pt x="20249" y="8774"/>
                    <a:pt x="20249" y="9450"/>
                    <a:pt x="20249" y="9450"/>
                  </a:cubicBezTo>
                  <a:close/>
                  <a:moveTo>
                    <a:pt x="18224" y="20249"/>
                  </a:moveTo>
                  <a:lnTo>
                    <a:pt x="14174" y="20249"/>
                  </a:lnTo>
                  <a:lnTo>
                    <a:pt x="14174" y="13500"/>
                  </a:lnTo>
                  <a:cubicBezTo>
                    <a:pt x="14174" y="13126"/>
                    <a:pt x="13872" y="12825"/>
                    <a:pt x="13499" y="12825"/>
                  </a:cubicBezTo>
                  <a:lnTo>
                    <a:pt x="8437" y="12825"/>
                  </a:lnTo>
                  <a:cubicBezTo>
                    <a:pt x="8064" y="12825"/>
                    <a:pt x="7762" y="13126"/>
                    <a:pt x="7762" y="13500"/>
                  </a:cubicBezTo>
                  <a:lnTo>
                    <a:pt x="7762" y="20249"/>
                  </a:lnTo>
                  <a:lnTo>
                    <a:pt x="3374" y="20249"/>
                  </a:lnTo>
                  <a:lnTo>
                    <a:pt x="3374" y="11475"/>
                  </a:lnTo>
                  <a:lnTo>
                    <a:pt x="18224" y="11475"/>
                  </a:lnTo>
                  <a:cubicBezTo>
                    <a:pt x="18224" y="11475"/>
                    <a:pt x="18224" y="20249"/>
                    <a:pt x="18224" y="20249"/>
                  </a:cubicBezTo>
                  <a:close/>
                  <a:moveTo>
                    <a:pt x="13499" y="20249"/>
                  </a:moveTo>
                  <a:lnTo>
                    <a:pt x="8437" y="20249"/>
                  </a:lnTo>
                  <a:lnTo>
                    <a:pt x="8437" y="13500"/>
                  </a:lnTo>
                  <a:lnTo>
                    <a:pt x="13499" y="13500"/>
                  </a:lnTo>
                  <a:cubicBezTo>
                    <a:pt x="13499" y="13500"/>
                    <a:pt x="13499" y="20249"/>
                    <a:pt x="13499" y="20249"/>
                  </a:cubicBezTo>
                  <a:close/>
                  <a:moveTo>
                    <a:pt x="1349" y="9450"/>
                  </a:moveTo>
                  <a:lnTo>
                    <a:pt x="1349" y="8774"/>
                  </a:lnTo>
                  <a:cubicBezTo>
                    <a:pt x="1349" y="8628"/>
                    <a:pt x="1397" y="8486"/>
                    <a:pt x="1485" y="8370"/>
                  </a:cubicBezTo>
                  <a:lnTo>
                    <a:pt x="3510" y="5670"/>
                  </a:lnTo>
                  <a:cubicBezTo>
                    <a:pt x="3637" y="5500"/>
                    <a:pt x="3837" y="5400"/>
                    <a:pt x="4049" y="5400"/>
                  </a:cubicBezTo>
                  <a:lnTo>
                    <a:pt x="5975" y="5400"/>
                  </a:lnTo>
                  <a:lnTo>
                    <a:pt x="3275" y="10124"/>
                  </a:lnTo>
                  <a:lnTo>
                    <a:pt x="2024" y="10124"/>
                  </a:lnTo>
                  <a:cubicBezTo>
                    <a:pt x="1652" y="10124"/>
                    <a:pt x="1349" y="9823"/>
                    <a:pt x="1349" y="9450"/>
                  </a:cubicBezTo>
                  <a:moveTo>
                    <a:pt x="13369" y="5400"/>
                  </a:moveTo>
                  <a:lnTo>
                    <a:pt x="14846" y="5400"/>
                  </a:lnTo>
                  <a:lnTo>
                    <a:pt x="17546" y="10124"/>
                  </a:lnTo>
                  <a:lnTo>
                    <a:pt x="14719" y="10124"/>
                  </a:lnTo>
                  <a:cubicBezTo>
                    <a:pt x="14719" y="10124"/>
                    <a:pt x="13369" y="5400"/>
                    <a:pt x="13369" y="5400"/>
                  </a:cubicBezTo>
                  <a:close/>
                  <a:moveTo>
                    <a:pt x="11137" y="5400"/>
                  </a:moveTo>
                  <a:lnTo>
                    <a:pt x="12666" y="5400"/>
                  </a:lnTo>
                  <a:lnTo>
                    <a:pt x="14016" y="10124"/>
                  </a:lnTo>
                  <a:lnTo>
                    <a:pt x="11137" y="10124"/>
                  </a:lnTo>
                  <a:cubicBezTo>
                    <a:pt x="11137" y="10124"/>
                    <a:pt x="11137" y="5400"/>
                    <a:pt x="11137" y="5400"/>
                  </a:cubicBezTo>
                  <a:close/>
                  <a:moveTo>
                    <a:pt x="8932" y="5400"/>
                  </a:moveTo>
                  <a:lnTo>
                    <a:pt x="10462" y="5400"/>
                  </a:lnTo>
                  <a:lnTo>
                    <a:pt x="10462" y="10124"/>
                  </a:lnTo>
                  <a:lnTo>
                    <a:pt x="7582" y="10124"/>
                  </a:lnTo>
                  <a:cubicBezTo>
                    <a:pt x="7582" y="10124"/>
                    <a:pt x="8932" y="5400"/>
                    <a:pt x="8932" y="5400"/>
                  </a:cubicBezTo>
                  <a:close/>
                  <a:moveTo>
                    <a:pt x="6880" y="10124"/>
                  </a:moveTo>
                  <a:lnTo>
                    <a:pt x="4052" y="10124"/>
                  </a:lnTo>
                  <a:lnTo>
                    <a:pt x="6752" y="5400"/>
                  </a:lnTo>
                  <a:lnTo>
                    <a:pt x="8230" y="5400"/>
                  </a:lnTo>
                  <a:cubicBezTo>
                    <a:pt x="8230" y="5400"/>
                    <a:pt x="6880" y="10124"/>
                    <a:pt x="6880" y="10124"/>
                  </a:cubicBezTo>
                  <a:close/>
                  <a:moveTo>
                    <a:pt x="17549" y="1350"/>
                  </a:moveTo>
                  <a:lnTo>
                    <a:pt x="17549" y="4050"/>
                  </a:lnTo>
                  <a:lnTo>
                    <a:pt x="4049" y="4050"/>
                  </a:lnTo>
                  <a:lnTo>
                    <a:pt x="4049" y="1350"/>
                  </a:lnTo>
                  <a:cubicBezTo>
                    <a:pt x="4049" y="1350"/>
                    <a:pt x="17549" y="1350"/>
                    <a:pt x="17549" y="1350"/>
                  </a:cubicBezTo>
                  <a:close/>
                  <a:moveTo>
                    <a:pt x="21194" y="7560"/>
                  </a:moveTo>
                  <a:lnTo>
                    <a:pt x="19170" y="4861"/>
                  </a:lnTo>
                  <a:cubicBezTo>
                    <a:pt x="19091" y="4755"/>
                    <a:pt x="18997" y="4663"/>
                    <a:pt x="18899" y="4576"/>
                  </a:cubicBezTo>
                  <a:lnTo>
                    <a:pt x="18899" y="1350"/>
                  </a:lnTo>
                  <a:cubicBezTo>
                    <a:pt x="18899" y="605"/>
                    <a:pt x="18295" y="0"/>
                    <a:pt x="17549" y="0"/>
                  </a:cubicBezTo>
                  <a:lnTo>
                    <a:pt x="4049" y="0"/>
                  </a:lnTo>
                  <a:cubicBezTo>
                    <a:pt x="3304" y="0"/>
                    <a:pt x="2699" y="605"/>
                    <a:pt x="2699" y="1350"/>
                  </a:cubicBezTo>
                  <a:lnTo>
                    <a:pt x="2699" y="4576"/>
                  </a:lnTo>
                  <a:cubicBezTo>
                    <a:pt x="2602" y="4663"/>
                    <a:pt x="2508" y="4754"/>
                    <a:pt x="2430" y="4860"/>
                  </a:cubicBezTo>
                  <a:lnTo>
                    <a:pt x="406" y="7559"/>
                  </a:lnTo>
                  <a:cubicBezTo>
                    <a:pt x="143" y="7907"/>
                    <a:pt x="0" y="8338"/>
                    <a:pt x="0" y="8774"/>
                  </a:cubicBezTo>
                  <a:lnTo>
                    <a:pt x="0" y="9450"/>
                  </a:lnTo>
                  <a:cubicBezTo>
                    <a:pt x="0" y="10566"/>
                    <a:pt x="908" y="11475"/>
                    <a:pt x="2024" y="11475"/>
                  </a:cubicBezTo>
                  <a:lnTo>
                    <a:pt x="2024" y="20249"/>
                  </a:lnTo>
                  <a:cubicBezTo>
                    <a:pt x="2024" y="20994"/>
                    <a:pt x="2629" y="21599"/>
                    <a:pt x="3374" y="21599"/>
                  </a:cubicBezTo>
                  <a:lnTo>
                    <a:pt x="18224" y="21599"/>
                  </a:lnTo>
                  <a:cubicBezTo>
                    <a:pt x="18970" y="21599"/>
                    <a:pt x="19575" y="20994"/>
                    <a:pt x="19575" y="20249"/>
                  </a:cubicBezTo>
                  <a:lnTo>
                    <a:pt x="19575" y="11475"/>
                  </a:lnTo>
                  <a:cubicBezTo>
                    <a:pt x="20691" y="11475"/>
                    <a:pt x="21600" y="10566"/>
                    <a:pt x="21600" y="9450"/>
                  </a:cubicBezTo>
                  <a:lnTo>
                    <a:pt x="21600" y="8774"/>
                  </a:lnTo>
                  <a:cubicBezTo>
                    <a:pt x="21600" y="8338"/>
                    <a:pt x="21456" y="7907"/>
                    <a:pt x="21194" y="756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867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Oval 66">
              <a:extLst>
                <a:ext uri="{FF2B5EF4-FFF2-40B4-BE49-F238E27FC236}">
                  <a16:creationId xmlns:a16="http://schemas.microsoft.com/office/drawing/2014/main" id="{26D9136D-8ED6-734C-AD71-CA388EF66794}"/>
                </a:ext>
              </a:extLst>
            </p:cNvPr>
            <p:cNvSpPr/>
            <p:nvPr/>
          </p:nvSpPr>
          <p:spPr bwMode="auto">
            <a:xfrm>
              <a:off x="1402312" y="4026960"/>
              <a:ext cx="829187" cy="82918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67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3" name="Group 67">
              <a:extLst>
                <a:ext uri="{FF2B5EF4-FFF2-40B4-BE49-F238E27FC236}">
                  <a16:creationId xmlns:a16="http://schemas.microsoft.com/office/drawing/2014/main" id="{20D720F8-FBA7-A744-BE34-02BC8D96A6C8}"/>
                </a:ext>
              </a:extLst>
            </p:cNvPr>
            <p:cNvGrpSpPr/>
            <p:nvPr/>
          </p:nvGrpSpPr>
          <p:grpSpPr bwMode="auto">
            <a:xfrm>
              <a:off x="1605998" y="4243973"/>
              <a:ext cx="421791" cy="395160"/>
              <a:chOff x="5368132" y="3540125"/>
              <a:chExt cx="465138" cy="435769"/>
            </a:xfrm>
            <a:solidFill>
              <a:schemeClr val="bg1"/>
            </a:solidFill>
          </p:grpSpPr>
          <p:sp>
            <p:nvSpPr>
              <p:cNvPr id="18" name="Freeform: Shape 68">
                <a:extLst>
                  <a:ext uri="{FF2B5EF4-FFF2-40B4-BE49-F238E27FC236}">
                    <a16:creationId xmlns:a16="http://schemas.microsoft.com/office/drawing/2014/main" id="{7B3D3498-5D74-AD41-812A-B113B1E70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867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Freeform: Shape 69">
                <a:extLst>
                  <a:ext uri="{FF2B5EF4-FFF2-40B4-BE49-F238E27FC236}">
                    <a16:creationId xmlns:a16="http://schemas.microsoft.com/office/drawing/2014/main" id="{2EBB9213-8A53-7345-9A90-6472012A69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867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4" name="Oval 62">
              <a:extLst>
                <a:ext uri="{FF2B5EF4-FFF2-40B4-BE49-F238E27FC236}">
                  <a16:creationId xmlns:a16="http://schemas.microsoft.com/office/drawing/2014/main" id="{74D19E6F-98E8-FE43-B64F-2A9D260C9083}"/>
                </a:ext>
              </a:extLst>
            </p:cNvPr>
            <p:cNvSpPr/>
            <p:nvPr/>
          </p:nvSpPr>
          <p:spPr bwMode="auto">
            <a:xfrm>
              <a:off x="2467588" y="4026960"/>
              <a:ext cx="829187" cy="8291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67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5" name="Group 63">
              <a:extLst>
                <a:ext uri="{FF2B5EF4-FFF2-40B4-BE49-F238E27FC236}">
                  <a16:creationId xmlns:a16="http://schemas.microsoft.com/office/drawing/2014/main" id="{038B4561-3B36-0248-9CF8-C859A9E6F75B}"/>
                </a:ext>
              </a:extLst>
            </p:cNvPr>
            <p:cNvGrpSpPr/>
            <p:nvPr/>
          </p:nvGrpSpPr>
          <p:grpSpPr bwMode="auto">
            <a:xfrm>
              <a:off x="2737505" y="4230657"/>
              <a:ext cx="289352" cy="421792"/>
              <a:chOff x="3582988" y="3510757"/>
              <a:chExt cx="319088" cy="465138"/>
            </a:xfrm>
            <a:solidFill>
              <a:schemeClr val="bg1"/>
            </a:solidFill>
          </p:grpSpPr>
          <p:sp>
            <p:nvSpPr>
              <p:cNvPr id="16" name="Freeform: Shape 64">
                <a:extLst>
                  <a:ext uri="{FF2B5EF4-FFF2-40B4-BE49-F238E27FC236}">
                    <a16:creationId xmlns:a16="http://schemas.microsoft.com/office/drawing/2014/main" id="{52FCCA07-579B-5F42-A60A-AD557D78CB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867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reeform: Shape 65">
                <a:extLst>
                  <a:ext uri="{FF2B5EF4-FFF2-40B4-BE49-F238E27FC236}">
                    <a16:creationId xmlns:a16="http://schemas.microsoft.com/office/drawing/2014/main" id="{8B02A996-BE53-C949-9628-5D9DBDCD1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867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20" name="Straight Connector 58">
            <a:extLst>
              <a:ext uri="{FF2B5EF4-FFF2-40B4-BE49-F238E27FC236}">
                <a16:creationId xmlns:a16="http://schemas.microsoft.com/office/drawing/2014/main" id="{397DD2F7-5597-B346-A7D6-F20E86E3E221}"/>
              </a:ext>
            </a:extLst>
          </p:cNvPr>
          <p:cNvCxnSpPr/>
          <p:nvPr/>
        </p:nvCxnSpPr>
        <p:spPr bwMode="auto">
          <a:xfrm>
            <a:off x="5904608" y="2782188"/>
            <a:ext cx="117036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59">
            <a:extLst>
              <a:ext uri="{FF2B5EF4-FFF2-40B4-BE49-F238E27FC236}">
                <a16:creationId xmlns:a16="http://schemas.microsoft.com/office/drawing/2014/main" id="{42709D07-0541-E349-AD2C-60907D198D52}"/>
              </a:ext>
            </a:extLst>
          </p:cNvPr>
          <p:cNvCxnSpPr/>
          <p:nvPr/>
        </p:nvCxnSpPr>
        <p:spPr bwMode="auto">
          <a:xfrm>
            <a:off x="7074971" y="2777869"/>
            <a:ext cx="0" cy="44632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">
            <a:extLst>
              <a:ext uri="{FF2B5EF4-FFF2-40B4-BE49-F238E27FC236}">
                <a16:creationId xmlns:a16="http://schemas.microsoft.com/office/drawing/2014/main" id="{B0B6A228-1014-4A45-909B-5F32E15928F5}"/>
              </a:ext>
            </a:extLst>
          </p:cNvPr>
          <p:cNvGrpSpPr/>
          <p:nvPr/>
        </p:nvGrpSpPr>
        <p:grpSpPr>
          <a:xfrm rot="10800000">
            <a:off x="4989047" y="1582711"/>
            <a:ext cx="981781" cy="4815333"/>
            <a:chOff x="5434524" y="1268760"/>
            <a:chExt cx="981781" cy="4815333"/>
          </a:xfrm>
        </p:grpSpPr>
        <p:sp>
          <p:nvSpPr>
            <p:cNvPr id="23" name="Rectangle 15">
              <a:extLst>
                <a:ext uri="{FF2B5EF4-FFF2-40B4-BE49-F238E27FC236}">
                  <a16:creationId xmlns:a16="http://schemas.microsoft.com/office/drawing/2014/main" id="{6F0A7B92-5CF3-A147-99C6-0B6C0772B2A1}"/>
                </a:ext>
              </a:extLst>
            </p:cNvPr>
            <p:cNvSpPr/>
            <p:nvPr/>
          </p:nvSpPr>
          <p:spPr bwMode="auto">
            <a:xfrm>
              <a:off x="5566963" y="1401200"/>
              <a:ext cx="696748" cy="3509651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67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4" name="Group 16">
              <a:extLst>
                <a:ext uri="{FF2B5EF4-FFF2-40B4-BE49-F238E27FC236}">
                  <a16:creationId xmlns:a16="http://schemas.microsoft.com/office/drawing/2014/main" id="{D2C5B789-EAC7-974A-9138-6A95BDFC97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66963" y="5133982"/>
              <a:ext cx="696748" cy="950111"/>
              <a:chOff x="5675267" y="5586733"/>
              <a:chExt cx="768542" cy="1047987"/>
            </a:xfrm>
          </p:grpSpPr>
          <p:sp>
            <p:nvSpPr>
              <p:cNvPr id="60" name="Isosceles Triangle 52">
                <a:extLst>
                  <a:ext uri="{FF2B5EF4-FFF2-40B4-BE49-F238E27FC236}">
                    <a16:creationId xmlns:a16="http://schemas.microsoft.com/office/drawing/2014/main" id="{C2691660-C79B-3C44-9A64-CACA5188CDC2}"/>
                  </a:ext>
                </a:extLst>
              </p:cNvPr>
              <p:cNvSpPr/>
              <p:nvPr/>
            </p:nvSpPr>
            <p:spPr>
              <a:xfrm flipV="1">
                <a:off x="5675267" y="5586733"/>
                <a:ext cx="768542" cy="1047987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7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Freeform: Shape 53">
                <a:extLst>
                  <a:ext uri="{FF2B5EF4-FFF2-40B4-BE49-F238E27FC236}">
                    <a16:creationId xmlns:a16="http://schemas.microsoft.com/office/drawing/2014/main" id="{7B8A61D8-1FB7-F045-A758-6A0AF7C2E147}"/>
                  </a:ext>
                </a:extLst>
              </p:cNvPr>
              <p:cNvSpPr/>
              <p:nvPr/>
            </p:nvSpPr>
            <p:spPr>
              <a:xfrm flipV="1">
                <a:off x="5883281" y="6098024"/>
                <a:ext cx="352513" cy="536696"/>
              </a:xfrm>
              <a:custGeom>
                <a:avLst/>
                <a:gdLst>
                  <a:gd name="connsiteX0" fmla="*/ 0 w 354170"/>
                  <a:gd name="connsiteY0" fmla="*/ 479252 h 479252"/>
                  <a:gd name="connsiteX1" fmla="*/ 177085 w 354170"/>
                  <a:gd name="connsiteY1" fmla="*/ 0 h 479252"/>
                  <a:gd name="connsiteX2" fmla="*/ 354170 w 354170"/>
                  <a:gd name="connsiteY2" fmla="*/ 479252 h 479252"/>
                  <a:gd name="connsiteX3" fmla="*/ 0 w 354170"/>
                  <a:gd name="connsiteY3" fmla="*/ 479252 h 479252"/>
                  <a:gd name="connsiteX0" fmla="*/ 0 w 354170"/>
                  <a:gd name="connsiteY0" fmla="*/ 479252 h 537369"/>
                  <a:gd name="connsiteX1" fmla="*/ 177085 w 354170"/>
                  <a:gd name="connsiteY1" fmla="*/ 0 h 537369"/>
                  <a:gd name="connsiteX2" fmla="*/ 354170 w 354170"/>
                  <a:gd name="connsiteY2" fmla="*/ 479252 h 537369"/>
                  <a:gd name="connsiteX3" fmla="*/ 173116 w 354170"/>
                  <a:gd name="connsiteY3" fmla="*/ 537369 h 537369"/>
                  <a:gd name="connsiteX4" fmla="*/ 0 w 354170"/>
                  <a:gd name="connsiteY4" fmla="*/ 479252 h 537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170" h="537369">
                    <a:moveTo>
                      <a:pt x="0" y="479252"/>
                    </a:moveTo>
                    <a:lnTo>
                      <a:pt x="177085" y="0"/>
                    </a:lnTo>
                    <a:lnTo>
                      <a:pt x="354170" y="479252"/>
                    </a:lnTo>
                    <a:cubicBezTo>
                      <a:pt x="289056" y="480368"/>
                      <a:pt x="238230" y="536253"/>
                      <a:pt x="173116" y="537369"/>
                    </a:cubicBezTo>
                    <a:lnTo>
                      <a:pt x="0" y="479252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7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5" name="Oval 17">
              <a:extLst>
                <a:ext uri="{FF2B5EF4-FFF2-40B4-BE49-F238E27FC236}">
                  <a16:creationId xmlns:a16="http://schemas.microsoft.com/office/drawing/2014/main" id="{DD931C07-D37F-A349-9016-3CAFE5313B2C}"/>
                </a:ext>
              </a:extLst>
            </p:cNvPr>
            <p:cNvSpPr/>
            <p:nvPr/>
          </p:nvSpPr>
          <p:spPr bwMode="auto">
            <a:xfrm>
              <a:off x="5830403" y="4824476"/>
              <a:ext cx="181385" cy="17994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67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6" name="Straight Connector 18">
              <a:extLst>
                <a:ext uri="{FF2B5EF4-FFF2-40B4-BE49-F238E27FC236}">
                  <a16:creationId xmlns:a16="http://schemas.microsoft.com/office/drawing/2014/main" id="{B37E7A31-8586-C943-8C0F-36C570DC3D12}"/>
                </a:ext>
              </a:extLst>
            </p:cNvPr>
            <p:cNvCxnSpPr>
              <a:endCxn id="45" idx="7"/>
            </p:cNvCxnSpPr>
            <p:nvPr/>
          </p:nvCxnSpPr>
          <p:spPr bwMode="auto">
            <a:xfrm flipH="1">
              <a:off x="5630305" y="1429991"/>
              <a:ext cx="587342" cy="394440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19">
              <a:extLst>
                <a:ext uri="{FF2B5EF4-FFF2-40B4-BE49-F238E27FC236}">
                  <a16:creationId xmlns:a16="http://schemas.microsoft.com/office/drawing/2014/main" id="{63E6525E-7ED0-074D-816B-8FD9534457DB}"/>
                </a:ext>
              </a:extLst>
            </p:cNvPr>
            <p:cNvCxnSpPr>
              <a:endCxn id="49" idx="7"/>
            </p:cNvCxnSpPr>
            <p:nvPr/>
          </p:nvCxnSpPr>
          <p:spPr bwMode="auto">
            <a:xfrm flipH="1">
              <a:off x="5980117" y="1847463"/>
              <a:ext cx="204418" cy="185704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0">
              <a:extLst>
                <a:ext uri="{FF2B5EF4-FFF2-40B4-BE49-F238E27FC236}">
                  <a16:creationId xmlns:a16="http://schemas.microsoft.com/office/drawing/2014/main" id="{3B70C1EF-407C-0341-B94A-AE2664D78198}"/>
                </a:ext>
              </a:extLst>
            </p:cNvPr>
            <p:cNvCxnSpPr>
              <a:endCxn id="49" idx="5"/>
            </p:cNvCxnSpPr>
            <p:nvPr/>
          </p:nvCxnSpPr>
          <p:spPr bwMode="auto">
            <a:xfrm flipH="1" flipV="1">
              <a:off x="5980117" y="2220310"/>
              <a:ext cx="198660" cy="236088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1">
              <a:extLst>
                <a:ext uri="{FF2B5EF4-FFF2-40B4-BE49-F238E27FC236}">
                  <a16:creationId xmlns:a16="http://schemas.microsoft.com/office/drawing/2014/main" id="{6C5591AF-C04A-EF42-A892-69767BF68699}"/>
                </a:ext>
              </a:extLst>
            </p:cNvPr>
            <p:cNvCxnSpPr>
              <a:stCxn id="49" idx="1"/>
            </p:cNvCxnSpPr>
            <p:nvPr/>
          </p:nvCxnSpPr>
          <p:spPr bwMode="auto">
            <a:xfrm flipH="1" flipV="1">
              <a:off x="5566963" y="1858980"/>
              <a:ext cx="226011" cy="174187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2">
              <a:extLst>
                <a:ext uri="{FF2B5EF4-FFF2-40B4-BE49-F238E27FC236}">
                  <a16:creationId xmlns:a16="http://schemas.microsoft.com/office/drawing/2014/main" id="{5DFA66C3-15DC-344D-B2C2-D76209FF919A}"/>
                </a:ext>
              </a:extLst>
            </p:cNvPr>
            <p:cNvCxnSpPr>
              <a:stCxn id="52" idx="7"/>
            </p:cNvCxnSpPr>
            <p:nvPr/>
          </p:nvCxnSpPr>
          <p:spPr bwMode="auto">
            <a:xfrm flipV="1">
              <a:off x="5630305" y="2161288"/>
              <a:ext cx="211615" cy="332539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3">
              <a:extLst>
                <a:ext uri="{FF2B5EF4-FFF2-40B4-BE49-F238E27FC236}">
                  <a16:creationId xmlns:a16="http://schemas.microsoft.com/office/drawing/2014/main" id="{97AD4538-992A-AB46-8705-20353BFA984D}"/>
                </a:ext>
              </a:extLst>
            </p:cNvPr>
            <p:cNvCxnSpPr>
              <a:stCxn id="51" idx="1"/>
            </p:cNvCxnSpPr>
            <p:nvPr/>
          </p:nvCxnSpPr>
          <p:spPr bwMode="auto">
            <a:xfrm flipH="1" flipV="1">
              <a:off x="5867831" y="2859475"/>
              <a:ext cx="318143" cy="102208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4">
              <a:extLst>
                <a:ext uri="{FF2B5EF4-FFF2-40B4-BE49-F238E27FC236}">
                  <a16:creationId xmlns:a16="http://schemas.microsoft.com/office/drawing/2014/main" id="{A2672D73-BB67-C246-A971-FCB1786C5A1F}"/>
                </a:ext>
              </a:extLst>
            </p:cNvPr>
            <p:cNvCxnSpPr>
              <a:stCxn id="50" idx="7"/>
            </p:cNvCxnSpPr>
            <p:nvPr/>
          </p:nvCxnSpPr>
          <p:spPr bwMode="auto">
            <a:xfrm flipV="1">
              <a:off x="5644700" y="2870992"/>
              <a:ext cx="184264" cy="374286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5">
              <a:extLst>
                <a:ext uri="{FF2B5EF4-FFF2-40B4-BE49-F238E27FC236}">
                  <a16:creationId xmlns:a16="http://schemas.microsoft.com/office/drawing/2014/main" id="{21F58FE3-BA6A-4541-8276-D0DFFF8141DF}"/>
                </a:ext>
              </a:extLst>
            </p:cNvPr>
            <p:cNvCxnSpPr/>
            <p:nvPr/>
          </p:nvCxnSpPr>
          <p:spPr bwMode="auto">
            <a:xfrm flipH="1" flipV="1">
              <a:off x="5552568" y="2594596"/>
              <a:ext cx="305187" cy="253363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6">
              <a:extLst>
                <a:ext uri="{FF2B5EF4-FFF2-40B4-BE49-F238E27FC236}">
                  <a16:creationId xmlns:a16="http://schemas.microsoft.com/office/drawing/2014/main" id="{9A682692-A462-3B40-BA2F-474D4A52EF0B}"/>
                </a:ext>
              </a:extLst>
            </p:cNvPr>
            <p:cNvCxnSpPr/>
            <p:nvPr/>
          </p:nvCxnSpPr>
          <p:spPr bwMode="auto">
            <a:xfrm flipV="1">
              <a:off x="5886546" y="2476552"/>
              <a:ext cx="377165" cy="331100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7">
              <a:extLst>
                <a:ext uri="{FF2B5EF4-FFF2-40B4-BE49-F238E27FC236}">
                  <a16:creationId xmlns:a16="http://schemas.microsoft.com/office/drawing/2014/main" id="{CB7FC08C-3AAA-FC45-A787-4181BEC3681A}"/>
                </a:ext>
              </a:extLst>
            </p:cNvPr>
            <p:cNvCxnSpPr>
              <a:stCxn id="50" idx="6"/>
            </p:cNvCxnSpPr>
            <p:nvPr/>
          </p:nvCxnSpPr>
          <p:spPr bwMode="auto">
            <a:xfrm flipV="1">
              <a:off x="5680689" y="3081168"/>
              <a:ext cx="610374" cy="249044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8">
              <a:extLst>
                <a:ext uri="{FF2B5EF4-FFF2-40B4-BE49-F238E27FC236}">
                  <a16:creationId xmlns:a16="http://schemas.microsoft.com/office/drawing/2014/main" id="{E7AC3D6D-D55B-0D43-8E40-501EC3771B2F}"/>
                </a:ext>
              </a:extLst>
            </p:cNvPr>
            <p:cNvCxnSpPr>
              <a:stCxn id="58" idx="1"/>
            </p:cNvCxnSpPr>
            <p:nvPr/>
          </p:nvCxnSpPr>
          <p:spPr bwMode="auto">
            <a:xfrm flipH="1" flipV="1">
              <a:off x="5592876" y="3387794"/>
              <a:ext cx="141077" cy="321023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9">
              <a:extLst>
                <a:ext uri="{FF2B5EF4-FFF2-40B4-BE49-F238E27FC236}">
                  <a16:creationId xmlns:a16="http://schemas.microsoft.com/office/drawing/2014/main" id="{134FDC71-7F99-D649-A287-C2D44B10DE3F}"/>
                </a:ext>
              </a:extLst>
            </p:cNvPr>
            <p:cNvCxnSpPr>
              <a:stCxn id="58" idx="3"/>
            </p:cNvCxnSpPr>
            <p:nvPr/>
          </p:nvCxnSpPr>
          <p:spPr bwMode="auto">
            <a:xfrm flipV="1">
              <a:off x="5733952" y="3540388"/>
              <a:ext cx="503847" cy="336857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0">
              <a:extLst>
                <a:ext uri="{FF2B5EF4-FFF2-40B4-BE49-F238E27FC236}">
                  <a16:creationId xmlns:a16="http://schemas.microsoft.com/office/drawing/2014/main" id="{ED82DD0F-AB1C-6A48-91F1-14531F3A3CEA}"/>
                </a:ext>
              </a:extLst>
            </p:cNvPr>
            <p:cNvCxnSpPr>
              <a:stCxn id="55" idx="1"/>
            </p:cNvCxnSpPr>
            <p:nvPr/>
          </p:nvCxnSpPr>
          <p:spPr bwMode="auto">
            <a:xfrm flipH="1" flipV="1">
              <a:off x="5908139" y="4303355"/>
              <a:ext cx="292231" cy="44627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1">
              <a:extLst>
                <a:ext uri="{FF2B5EF4-FFF2-40B4-BE49-F238E27FC236}">
                  <a16:creationId xmlns:a16="http://schemas.microsoft.com/office/drawing/2014/main" id="{0CB51B09-D494-BA49-9C82-D2D30882D261}"/>
                </a:ext>
              </a:extLst>
            </p:cNvPr>
            <p:cNvCxnSpPr/>
            <p:nvPr/>
          </p:nvCxnSpPr>
          <p:spPr bwMode="auto">
            <a:xfrm flipH="1">
              <a:off x="5620227" y="4280322"/>
              <a:ext cx="210176" cy="562869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2">
              <a:extLst>
                <a:ext uri="{FF2B5EF4-FFF2-40B4-BE49-F238E27FC236}">
                  <a16:creationId xmlns:a16="http://schemas.microsoft.com/office/drawing/2014/main" id="{CE733679-3D2F-7445-B6C4-A15E9C6AA77B}"/>
                </a:ext>
              </a:extLst>
            </p:cNvPr>
            <p:cNvCxnSpPr/>
            <p:nvPr/>
          </p:nvCxnSpPr>
          <p:spPr bwMode="auto">
            <a:xfrm flipH="1" flipV="1">
              <a:off x="5895184" y="4358059"/>
              <a:ext cx="342615" cy="498088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33">
              <a:extLst>
                <a:ext uri="{FF2B5EF4-FFF2-40B4-BE49-F238E27FC236}">
                  <a16:creationId xmlns:a16="http://schemas.microsoft.com/office/drawing/2014/main" id="{30275F80-8226-4649-94F3-CCD4D8E475F0}"/>
                </a:ext>
              </a:extLst>
            </p:cNvPr>
            <p:cNvCxnSpPr/>
            <p:nvPr/>
          </p:nvCxnSpPr>
          <p:spPr bwMode="auto">
            <a:xfrm flipV="1">
              <a:off x="5859194" y="3608048"/>
              <a:ext cx="325340" cy="667956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34">
              <a:extLst>
                <a:ext uri="{FF2B5EF4-FFF2-40B4-BE49-F238E27FC236}">
                  <a16:creationId xmlns:a16="http://schemas.microsoft.com/office/drawing/2014/main" id="{FD8F6B33-6040-DF4F-89D8-A431DCF8E0E4}"/>
                </a:ext>
              </a:extLst>
            </p:cNvPr>
            <p:cNvSpPr/>
            <p:nvPr/>
          </p:nvSpPr>
          <p:spPr bwMode="auto">
            <a:xfrm>
              <a:off x="5434524" y="1268760"/>
              <a:ext cx="263439" cy="2634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67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Oval 35">
              <a:extLst>
                <a:ext uri="{FF2B5EF4-FFF2-40B4-BE49-F238E27FC236}">
                  <a16:creationId xmlns:a16="http://schemas.microsoft.com/office/drawing/2014/main" id="{20B29861-DD36-9F46-B956-2DD48BA2F6DA}"/>
                </a:ext>
              </a:extLst>
            </p:cNvPr>
            <p:cNvSpPr/>
            <p:nvPr/>
          </p:nvSpPr>
          <p:spPr bwMode="auto">
            <a:xfrm>
              <a:off x="6119755" y="1271639"/>
              <a:ext cx="263439" cy="264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67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Oval 36">
              <a:extLst>
                <a:ext uri="{FF2B5EF4-FFF2-40B4-BE49-F238E27FC236}">
                  <a16:creationId xmlns:a16="http://schemas.microsoft.com/office/drawing/2014/main" id="{4741DA65-39E2-6940-8C7A-5BDCD91C4EA4}"/>
                </a:ext>
              </a:extLst>
            </p:cNvPr>
            <p:cNvSpPr/>
            <p:nvPr/>
          </p:nvSpPr>
          <p:spPr bwMode="auto">
            <a:xfrm>
              <a:off x="6151426" y="1696311"/>
              <a:ext cx="198660" cy="1986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67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Oval 37">
              <a:extLst>
                <a:ext uri="{FF2B5EF4-FFF2-40B4-BE49-F238E27FC236}">
                  <a16:creationId xmlns:a16="http://schemas.microsoft.com/office/drawing/2014/main" id="{50D3000F-BDE6-5245-95D4-127325B6FA01}"/>
                </a:ext>
              </a:extLst>
            </p:cNvPr>
            <p:cNvSpPr/>
            <p:nvPr/>
          </p:nvSpPr>
          <p:spPr bwMode="auto">
            <a:xfrm>
              <a:off x="5460436" y="1795639"/>
              <a:ext cx="198660" cy="19722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67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Oval 38">
              <a:extLst>
                <a:ext uri="{FF2B5EF4-FFF2-40B4-BE49-F238E27FC236}">
                  <a16:creationId xmlns:a16="http://schemas.microsoft.com/office/drawing/2014/main" id="{B77CD010-89A4-1F48-A846-A5135DF28B9C}"/>
                </a:ext>
              </a:extLst>
            </p:cNvPr>
            <p:cNvSpPr/>
            <p:nvPr/>
          </p:nvSpPr>
          <p:spPr bwMode="auto">
            <a:xfrm>
              <a:off x="5824644" y="1304750"/>
              <a:ext cx="181385" cy="17994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67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Oval 39">
              <a:extLst>
                <a:ext uri="{FF2B5EF4-FFF2-40B4-BE49-F238E27FC236}">
                  <a16:creationId xmlns:a16="http://schemas.microsoft.com/office/drawing/2014/main" id="{C9547477-1FEB-304F-A94D-6ADBE6FCE39F}"/>
                </a:ext>
              </a:extLst>
            </p:cNvPr>
            <p:cNvSpPr/>
            <p:nvPr/>
          </p:nvSpPr>
          <p:spPr bwMode="auto">
            <a:xfrm>
              <a:off x="5434524" y="4726587"/>
              <a:ext cx="263439" cy="26487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67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Oval 40">
              <a:extLst>
                <a:ext uri="{FF2B5EF4-FFF2-40B4-BE49-F238E27FC236}">
                  <a16:creationId xmlns:a16="http://schemas.microsoft.com/office/drawing/2014/main" id="{667AB2AA-D42A-8D41-9EEA-09CC2A7A1452}"/>
                </a:ext>
              </a:extLst>
            </p:cNvPr>
            <p:cNvSpPr/>
            <p:nvPr/>
          </p:nvSpPr>
          <p:spPr bwMode="auto">
            <a:xfrm>
              <a:off x="6106799" y="4726587"/>
              <a:ext cx="263440" cy="26487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67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Oval 41">
              <a:extLst>
                <a:ext uri="{FF2B5EF4-FFF2-40B4-BE49-F238E27FC236}">
                  <a16:creationId xmlns:a16="http://schemas.microsoft.com/office/drawing/2014/main" id="{85CC6762-8D31-404D-B2E9-326D1B218366}"/>
                </a:ext>
              </a:extLst>
            </p:cNvPr>
            <p:cNvSpPr/>
            <p:nvPr/>
          </p:nvSpPr>
          <p:spPr bwMode="auto">
            <a:xfrm>
              <a:off x="5754107" y="1994299"/>
              <a:ext cx="264879" cy="26487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67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Oval 42">
              <a:extLst>
                <a:ext uri="{FF2B5EF4-FFF2-40B4-BE49-F238E27FC236}">
                  <a16:creationId xmlns:a16="http://schemas.microsoft.com/office/drawing/2014/main" id="{34F7B7D6-DDC0-1541-80D3-53DE5E2B5E75}"/>
                </a:ext>
              </a:extLst>
            </p:cNvPr>
            <p:cNvSpPr/>
            <p:nvPr/>
          </p:nvSpPr>
          <p:spPr bwMode="auto">
            <a:xfrm>
              <a:off x="5440283" y="3209289"/>
              <a:ext cx="240406" cy="2404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67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Oval 43">
              <a:extLst>
                <a:ext uri="{FF2B5EF4-FFF2-40B4-BE49-F238E27FC236}">
                  <a16:creationId xmlns:a16="http://schemas.microsoft.com/office/drawing/2014/main" id="{E2BB6F81-AAA6-5749-BC79-4845AC726076}"/>
                </a:ext>
              </a:extLst>
            </p:cNvPr>
            <p:cNvSpPr/>
            <p:nvPr/>
          </p:nvSpPr>
          <p:spPr bwMode="auto">
            <a:xfrm>
              <a:off x="6157184" y="2932893"/>
              <a:ext cx="197219" cy="1986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67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Oval 44">
              <a:extLst>
                <a:ext uri="{FF2B5EF4-FFF2-40B4-BE49-F238E27FC236}">
                  <a16:creationId xmlns:a16="http://schemas.microsoft.com/office/drawing/2014/main" id="{7C1CBA43-0AE8-394D-9DD9-B34BE0C8E2B9}"/>
                </a:ext>
              </a:extLst>
            </p:cNvPr>
            <p:cNvSpPr/>
            <p:nvPr/>
          </p:nvSpPr>
          <p:spPr bwMode="auto">
            <a:xfrm>
              <a:off x="5460436" y="2463596"/>
              <a:ext cx="198660" cy="1986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67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Oval 45">
              <a:extLst>
                <a:ext uri="{FF2B5EF4-FFF2-40B4-BE49-F238E27FC236}">
                  <a16:creationId xmlns:a16="http://schemas.microsoft.com/office/drawing/2014/main" id="{3426CFC8-817D-AC4A-BF7C-B6DA72B269BA}"/>
                </a:ext>
              </a:extLst>
            </p:cNvPr>
            <p:cNvSpPr/>
            <p:nvPr/>
          </p:nvSpPr>
          <p:spPr bwMode="auto">
            <a:xfrm>
              <a:off x="6132711" y="3429542"/>
              <a:ext cx="263440" cy="26344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67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Oval 46">
              <a:extLst>
                <a:ext uri="{FF2B5EF4-FFF2-40B4-BE49-F238E27FC236}">
                  <a16:creationId xmlns:a16="http://schemas.microsoft.com/office/drawing/2014/main" id="{CC1A5ABA-E2DE-8145-8B1A-618A7BB6AF61}"/>
                </a:ext>
              </a:extLst>
            </p:cNvPr>
            <p:cNvSpPr/>
            <p:nvPr/>
          </p:nvSpPr>
          <p:spPr bwMode="auto">
            <a:xfrm>
              <a:off x="6152865" y="2318201"/>
              <a:ext cx="263440" cy="26344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67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Oval 47">
              <a:extLst>
                <a:ext uri="{FF2B5EF4-FFF2-40B4-BE49-F238E27FC236}">
                  <a16:creationId xmlns:a16="http://schemas.microsoft.com/office/drawing/2014/main" id="{174EB1D2-0F67-264A-BA41-08A19F2FC14C}"/>
                </a:ext>
              </a:extLst>
            </p:cNvPr>
            <p:cNvSpPr/>
            <p:nvPr/>
          </p:nvSpPr>
          <p:spPr bwMode="auto">
            <a:xfrm>
              <a:off x="6174458" y="4320630"/>
              <a:ext cx="179944" cy="1813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67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Oval 48">
              <a:extLst>
                <a:ext uri="{FF2B5EF4-FFF2-40B4-BE49-F238E27FC236}">
                  <a16:creationId xmlns:a16="http://schemas.microsoft.com/office/drawing/2014/main" id="{5CB02E1A-3E35-9544-81E3-C7982EB078B0}"/>
                </a:ext>
              </a:extLst>
            </p:cNvPr>
            <p:cNvSpPr/>
            <p:nvPr/>
          </p:nvSpPr>
          <p:spPr bwMode="auto">
            <a:xfrm>
              <a:off x="5489227" y="3939146"/>
              <a:ext cx="179944" cy="18138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67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Oval 49">
              <a:extLst>
                <a:ext uri="{FF2B5EF4-FFF2-40B4-BE49-F238E27FC236}">
                  <a16:creationId xmlns:a16="http://schemas.microsoft.com/office/drawing/2014/main" id="{2696AAB0-805D-1A45-8CA2-CF80BE966534}"/>
                </a:ext>
              </a:extLst>
            </p:cNvPr>
            <p:cNvSpPr/>
            <p:nvPr/>
          </p:nvSpPr>
          <p:spPr bwMode="auto">
            <a:xfrm>
              <a:off x="5697963" y="4091740"/>
              <a:ext cx="321022" cy="31958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67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Oval 50">
              <a:extLst>
                <a:ext uri="{FF2B5EF4-FFF2-40B4-BE49-F238E27FC236}">
                  <a16:creationId xmlns:a16="http://schemas.microsoft.com/office/drawing/2014/main" id="{C2E85C32-10CE-3543-BB8C-0B02CD67E9CA}"/>
                </a:ext>
              </a:extLst>
            </p:cNvPr>
            <p:cNvSpPr/>
            <p:nvPr/>
          </p:nvSpPr>
          <p:spPr bwMode="auto">
            <a:xfrm>
              <a:off x="5697963" y="3672827"/>
              <a:ext cx="240407" cy="2404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67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Oval 51">
              <a:extLst>
                <a:ext uri="{FF2B5EF4-FFF2-40B4-BE49-F238E27FC236}">
                  <a16:creationId xmlns:a16="http://schemas.microsoft.com/office/drawing/2014/main" id="{CCA16375-1BB7-B847-BCF0-A9DF88FBBE75}"/>
                </a:ext>
              </a:extLst>
            </p:cNvPr>
            <p:cNvSpPr/>
            <p:nvPr/>
          </p:nvSpPr>
          <p:spPr bwMode="auto">
            <a:xfrm>
              <a:off x="5729634" y="2702563"/>
              <a:ext cx="263440" cy="2634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67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2" name="Group 7">
            <a:extLst>
              <a:ext uri="{FF2B5EF4-FFF2-40B4-BE49-F238E27FC236}">
                <a16:creationId xmlns:a16="http://schemas.microsoft.com/office/drawing/2014/main" id="{DC17D44B-4B51-0748-A96F-F2C1F4A4DEA2}"/>
              </a:ext>
            </a:extLst>
          </p:cNvPr>
          <p:cNvGrpSpPr/>
          <p:nvPr/>
        </p:nvGrpSpPr>
        <p:grpSpPr>
          <a:xfrm>
            <a:off x="8022695" y="1758338"/>
            <a:ext cx="3004691" cy="772775"/>
            <a:chOff x="8376985" y="1444387"/>
            <a:chExt cx="2051611" cy="772775"/>
          </a:xfrm>
        </p:grpSpPr>
        <p:sp>
          <p:nvSpPr>
            <p:cNvPr id="63" name="TextBox 60">
              <a:extLst>
                <a:ext uri="{FF2B5EF4-FFF2-40B4-BE49-F238E27FC236}">
                  <a16:creationId xmlns:a16="http://schemas.microsoft.com/office/drawing/2014/main" id="{58641059-CE99-CA44-9720-979562CDE12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76985" y="1444387"/>
              <a:ext cx="205161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/>
            </a:bodyPr>
            <a:lstStyle/>
            <a:p>
              <a:pPr eaLnBrk="1" hangingPunct="1"/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Takaful market perspectives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1EBD5A3A-E1F7-0640-A946-41CE729FA25B}"/>
                </a:ext>
              </a:extLst>
            </p:cNvPr>
            <p:cNvSpPr/>
            <p:nvPr/>
          </p:nvSpPr>
          <p:spPr>
            <a:xfrm>
              <a:off x="8392833" y="1690608"/>
              <a:ext cx="2035763" cy="526554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$38M 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total contribution</a:t>
              </a:r>
            </a:p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* - #3 company GWP </a:t>
              </a:r>
              <a:r>
                <a:rPr lang="en-US" altLang="zh-CN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$35M</a:t>
              </a:r>
              <a:b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</a:b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5" name="Group 76">
            <a:extLst>
              <a:ext uri="{FF2B5EF4-FFF2-40B4-BE49-F238E27FC236}">
                <a16:creationId xmlns:a16="http://schemas.microsoft.com/office/drawing/2014/main" id="{5DC96BCC-68D4-C34E-9CFE-3F1E099A7EEB}"/>
              </a:ext>
            </a:extLst>
          </p:cNvPr>
          <p:cNvGrpSpPr/>
          <p:nvPr/>
        </p:nvGrpSpPr>
        <p:grpSpPr>
          <a:xfrm>
            <a:off x="7021709" y="3525114"/>
            <a:ext cx="4005677" cy="772775"/>
            <a:chOff x="8376985" y="1444387"/>
            <a:chExt cx="1547487" cy="772775"/>
          </a:xfrm>
        </p:grpSpPr>
        <p:sp>
          <p:nvSpPr>
            <p:cNvPr id="66" name="TextBox 77">
              <a:extLst>
                <a:ext uri="{FF2B5EF4-FFF2-40B4-BE49-F238E27FC236}">
                  <a16:creationId xmlns:a16="http://schemas.microsoft.com/office/drawing/2014/main" id="{DD6EC6E7-66C4-1E4C-BF0E-784630C4A78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76985" y="1444387"/>
              <a:ext cx="154748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/>
            </a:bodyPr>
            <a:lstStyle/>
            <a:p>
              <a:pPr eaLnBrk="1" hangingPunct="1"/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In takes time from launching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7" name="Rectangle 78">
              <a:extLst>
                <a:ext uri="{FF2B5EF4-FFF2-40B4-BE49-F238E27FC236}">
                  <a16:creationId xmlns:a16="http://schemas.microsoft.com/office/drawing/2014/main" id="{373F1148-0AEE-F640-9AA4-45CB3027B899}"/>
                </a:ext>
              </a:extLst>
            </p:cNvPr>
            <p:cNvSpPr/>
            <p:nvPr/>
          </p:nvSpPr>
          <p:spPr>
            <a:xfrm>
              <a:off x="8392833" y="1690608"/>
              <a:ext cx="1522177" cy="526554"/>
            </a:xfrm>
            <a:prstGeom prst="rect">
              <a:avLst/>
            </a:prstGeom>
          </p:spPr>
          <p:txBody>
            <a:bodyPr wrap="square" lIns="0" tIns="0" rIns="0" bIns="0" anchor="t" anchorCtr="0">
              <a:no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In </a:t>
              </a:r>
              <a:r>
                <a:rPr lang="en-US" altLang="zh-CN" sz="2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4-5 years 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Takaful market will gain market share</a:t>
              </a:r>
              <a:b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</a:b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8" name="Group 79">
            <a:extLst>
              <a:ext uri="{FF2B5EF4-FFF2-40B4-BE49-F238E27FC236}">
                <a16:creationId xmlns:a16="http://schemas.microsoft.com/office/drawing/2014/main" id="{A6E1CAA8-0E71-9F4E-A18C-9ABB39EBD1E0}"/>
              </a:ext>
            </a:extLst>
          </p:cNvPr>
          <p:cNvGrpSpPr/>
          <p:nvPr/>
        </p:nvGrpSpPr>
        <p:grpSpPr>
          <a:xfrm>
            <a:off x="8015149" y="5224535"/>
            <a:ext cx="3012236" cy="1052165"/>
            <a:chOff x="8376985" y="1444387"/>
            <a:chExt cx="2893560" cy="1052165"/>
          </a:xfrm>
        </p:grpSpPr>
        <p:sp>
          <p:nvSpPr>
            <p:cNvPr id="69" name="TextBox 80">
              <a:extLst>
                <a:ext uri="{FF2B5EF4-FFF2-40B4-BE49-F238E27FC236}">
                  <a16:creationId xmlns:a16="http://schemas.microsoft.com/office/drawing/2014/main" id="{A4FAB390-9CA9-6A48-859D-C573C49FB6A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76985" y="1444387"/>
              <a:ext cx="287003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/>
            </a:bodyPr>
            <a:lstStyle/>
            <a:p>
              <a:pPr eaLnBrk="1" hangingPunct="1"/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Estimated market share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Rectangle 81">
              <a:extLst>
                <a:ext uri="{FF2B5EF4-FFF2-40B4-BE49-F238E27FC236}">
                  <a16:creationId xmlns:a16="http://schemas.microsoft.com/office/drawing/2014/main" id="{370BD6BE-E4DB-C648-B291-D0882EF6524B}"/>
                </a:ext>
              </a:extLst>
            </p:cNvPr>
            <p:cNvSpPr/>
            <p:nvPr/>
          </p:nvSpPr>
          <p:spPr>
            <a:xfrm>
              <a:off x="8392832" y="1690608"/>
              <a:ext cx="2877713" cy="805944"/>
            </a:xfrm>
            <a:prstGeom prst="rect">
              <a:avLst/>
            </a:prstGeom>
          </p:spPr>
          <p:txBody>
            <a:bodyPr wrap="square" lIns="0" tIns="0" rIns="0" bIns="0" anchor="t" anchorCtr="0">
              <a:no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5%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market share</a:t>
              </a:r>
              <a:b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</a:b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71" name="Picture 2">
            <a:extLst>
              <a:ext uri="{FF2B5EF4-FFF2-40B4-BE49-F238E27FC236}">
                <a16:creationId xmlns:a16="http://schemas.microsoft.com/office/drawing/2014/main" id="{E54A9243-1174-7040-BD5D-2D2DEADF6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543" y="0"/>
            <a:ext cx="2875783" cy="17714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9631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28F822-6B66-694F-8DC3-0A1C9517A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Regulatory impact and annual grows by countries</a:t>
            </a:r>
            <a:endParaRPr lang="ru-UZ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03C4873C-CE0E-9E48-B564-E165A00E24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175849"/>
              </p:ext>
            </p:extLst>
          </p:nvPr>
        </p:nvGraphicFramePr>
        <p:xfrm>
          <a:off x="838200" y="1301517"/>
          <a:ext cx="9766611" cy="5342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362">
                  <a:extLst>
                    <a:ext uri="{9D8B030D-6E8A-4147-A177-3AD203B41FA5}">
                      <a16:colId xmlns:a16="http://schemas.microsoft.com/office/drawing/2014/main" val="1902564655"/>
                    </a:ext>
                  </a:extLst>
                </a:gridCol>
                <a:gridCol w="1673361">
                  <a:extLst>
                    <a:ext uri="{9D8B030D-6E8A-4147-A177-3AD203B41FA5}">
                      <a16:colId xmlns:a16="http://schemas.microsoft.com/office/drawing/2014/main" val="1493541990"/>
                    </a:ext>
                  </a:extLst>
                </a:gridCol>
                <a:gridCol w="1014761">
                  <a:extLst>
                    <a:ext uri="{9D8B030D-6E8A-4147-A177-3AD203B41FA5}">
                      <a16:colId xmlns:a16="http://schemas.microsoft.com/office/drawing/2014/main" val="4110273640"/>
                    </a:ext>
                  </a:extLst>
                </a:gridCol>
                <a:gridCol w="3922432">
                  <a:extLst>
                    <a:ext uri="{9D8B030D-6E8A-4147-A177-3AD203B41FA5}">
                      <a16:colId xmlns:a16="http://schemas.microsoft.com/office/drawing/2014/main" val="1834793406"/>
                    </a:ext>
                  </a:extLst>
                </a:gridCol>
                <a:gridCol w="2723695">
                  <a:extLst>
                    <a:ext uri="{9D8B030D-6E8A-4147-A177-3AD203B41FA5}">
                      <a16:colId xmlns:a16="http://schemas.microsoft.com/office/drawing/2014/main" val="760002811"/>
                    </a:ext>
                  </a:extLst>
                </a:gridCol>
              </a:tblGrid>
              <a:tr h="8618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</a:t>
                      </a:r>
                      <a:endParaRPr lang="ru-U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Country</a:t>
                      </a:r>
                      <a:endParaRPr lang="ru-U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</a:t>
                      </a:r>
                      <a:endParaRPr lang="ru-U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Regulatory Act</a:t>
                      </a:r>
                      <a:endParaRPr lang="ru-U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Growth ratio</a:t>
                      </a:r>
                      <a:r>
                        <a:rPr lang="ru-RU" dirty="0"/>
                        <a:t> </a:t>
                      </a:r>
                    </a:p>
                    <a:p>
                      <a:pPr algn="ctr"/>
                      <a:r>
                        <a:rPr lang="ru-RU" dirty="0"/>
                        <a:t>(</a:t>
                      </a:r>
                      <a:r>
                        <a:rPr lang="en-US" dirty="0"/>
                        <a:t>regular dynamics)</a:t>
                      </a:r>
                      <a:r>
                        <a:rPr lang="ru-RU" dirty="0"/>
                        <a:t> %</a:t>
                      </a:r>
                      <a:endParaRPr lang="ru-U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0846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ru-U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Malaysia</a:t>
                      </a:r>
                      <a:endParaRPr lang="ru-U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2009</a:t>
                      </a:r>
                      <a:endParaRPr lang="ru-U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Operational structure of Takaful</a:t>
                      </a:r>
                      <a:endParaRPr lang="ru-U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40,7</a:t>
                      </a:r>
                      <a:r>
                        <a:rPr lang="ru-RU" b="1" dirty="0"/>
                        <a:t> </a:t>
                      </a:r>
                    </a:p>
                    <a:p>
                      <a:pPr algn="ctr"/>
                      <a:r>
                        <a:rPr lang="ru-RU" dirty="0"/>
                        <a:t>(7,7)</a:t>
                      </a:r>
                      <a:endParaRPr lang="ru-U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58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ru-U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Bahrain</a:t>
                      </a:r>
                      <a:endParaRPr lang="ru-U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2010</a:t>
                      </a:r>
                      <a:endParaRPr lang="ru-U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Takaful state law</a:t>
                      </a:r>
                      <a:endParaRPr lang="ru-U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17,9</a:t>
                      </a:r>
                      <a:br>
                        <a:rPr lang="ru-RU" dirty="0"/>
                      </a:br>
                      <a:r>
                        <a:rPr lang="ru-RU" dirty="0"/>
                        <a:t>(6,6)</a:t>
                      </a:r>
                      <a:endParaRPr lang="ru-U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4901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Bahrain</a:t>
                      </a:r>
                      <a:endParaRPr lang="ru-U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</a:t>
                      </a:r>
                      <a:r>
                        <a:rPr lang="ru-RU" dirty="0"/>
                        <a:t>4</a:t>
                      </a:r>
                      <a:endParaRPr lang="ru-U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Takaful terms update</a:t>
                      </a:r>
                      <a:endParaRPr lang="ru-U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  <a:r>
                        <a:rPr lang="ru-RU" b="1" dirty="0"/>
                        <a:t>7,</a:t>
                      </a:r>
                      <a:r>
                        <a:rPr lang="en-US" b="1" dirty="0"/>
                        <a:t>5</a:t>
                      </a:r>
                      <a:br>
                        <a:rPr lang="ru-RU" dirty="0"/>
                      </a:br>
                      <a:r>
                        <a:rPr lang="ru-RU" dirty="0"/>
                        <a:t>(6,6)</a:t>
                      </a:r>
                      <a:endParaRPr lang="ru-U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4696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ru-U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Oman</a:t>
                      </a:r>
                      <a:endParaRPr lang="ru-U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2014</a:t>
                      </a:r>
                      <a:endParaRPr lang="ru-U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Takaful state law</a:t>
                      </a:r>
                      <a:endParaRPr lang="ru-U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63,6 </a:t>
                      </a:r>
                      <a:br>
                        <a:rPr lang="en-US" dirty="0"/>
                      </a:br>
                      <a:r>
                        <a:rPr lang="en-US" dirty="0"/>
                        <a:t>(12,8)</a:t>
                      </a:r>
                      <a:endParaRPr lang="ru-U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4061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ru-U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Qatar</a:t>
                      </a:r>
                      <a:endParaRPr lang="ru-U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2021</a:t>
                      </a:r>
                      <a:endParaRPr lang="ru-U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Compulsory medical insurance</a:t>
                      </a:r>
                      <a:endParaRPr lang="ru-U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31,6</a:t>
                      </a:r>
                      <a:br>
                        <a:rPr lang="en-US" dirty="0"/>
                      </a:br>
                      <a:r>
                        <a:rPr lang="en-US" dirty="0"/>
                        <a:t>(-)</a:t>
                      </a:r>
                      <a:endParaRPr lang="ru-U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8633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ru-U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Jordan</a:t>
                      </a:r>
                      <a:endParaRPr lang="ru-U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2021</a:t>
                      </a:r>
                      <a:endParaRPr lang="ru-U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Central bank become new regulator</a:t>
                      </a:r>
                      <a:endParaRPr lang="ru-U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21,8</a:t>
                      </a:r>
                      <a:br>
                        <a:rPr lang="en-US" dirty="0"/>
                      </a:br>
                      <a:r>
                        <a:rPr lang="en-US" dirty="0"/>
                        <a:t>(8)</a:t>
                      </a:r>
                      <a:endParaRPr lang="ru-U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6687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UAE</a:t>
                      </a:r>
                      <a:endParaRPr lang="ru-U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2012</a:t>
                      </a:r>
                      <a:endParaRPr lang="ru-U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 financial standards for Takaful</a:t>
                      </a:r>
                      <a:endParaRPr lang="ru-U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32,3</a:t>
                      </a:r>
                    </a:p>
                    <a:p>
                      <a:pPr algn="ctr"/>
                      <a:r>
                        <a:rPr lang="en-US" dirty="0"/>
                        <a:t>(6,4)</a:t>
                      </a:r>
                      <a:endParaRPr lang="ru-U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2271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2913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2DE36-519B-4944-9193-98598DE78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Solutions</a:t>
            </a:r>
            <a:endParaRPr lang="ru-U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9F2838-D6E6-7342-85C6-E5EDBCC0F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Establish a Permanent Shariah Supervisory Board under the Insurance Regulator</a:t>
            </a:r>
          </a:p>
          <a:p>
            <a:r>
              <a:rPr lang="en-US" dirty="0"/>
              <a:t>State Takaful shariah board</a:t>
            </a:r>
            <a:r>
              <a:rPr lang="ru-RU" dirty="0"/>
              <a:t> </a:t>
            </a:r>
            <a:r>
              <a:rPr lang="en-US" dirty="0"/>
              <a:t>with 3-5 shariah compliant scholars. Each member will compulsory participate in maximum 4 shariah boards of the Takaful companies or Takaful windows as a vise chairman</a:t>
            </a:r>
          </a:p>
          <a:p>
            <a:r>
              <a:rPr lang="en-US" dirty="0"/>
              <a:t>Provide and develop </a:t>
            </a:r>
            <a:r>
              <a:rPr lang="en-US" dirty="0" err="1"/>
              <a:t>Shari’ah</a:t>
            </a:r>
            <a:r>
              <a:rPr lang="en-US" dirty="0"/>
              <a:t>-compliant legal frameworks and Takaful policies according local and international practice</a:t>
            </a:r>
          </a:p>
          <a:p>
            <a:r>
              <a:rPr lang="en-US" dirty="0"/>
              <a:t>Welcoming (lighter) licensing terms for Takaful startups</a:t>
            </a:r>
            <a:r>
              <a:rPr lang="ru-RU" dirty="0"/>
              <a:t> (</a:t>
            </a:r>
            <a:r>
              <a:rPr lang="en-US" dirty="0"/>
              <a:t>reduce up to </a:t>
            </a:r>
            <a:r>
              <a:rPr lang="ru-RU" dirty="0"/>
              <a:t>50% </a:t>
            </a:r>
            <a:r>
              <a:rPr lang="en-US" dirty="0"/>
              <a:t>initial capital conditions)</a:t>
            </a:r>
          </a:p>
          <a:p>
            <a:r>
              <a:rPr lang="en-US" dirty="0"/>
              <a:t>Tax benefits for Takaful operators (VAT free)</a:t>
            </a:r>
          </a:p>
          <a:p>
            <a:endParaRPr lang="ru-RU" dirty="0"/>
          </a:p>
          <a:p>
            <a:endParaRPr lang="en-US" dirty="0"/>
          </a:p>
          <a:p>
            <a:endParaRPr lang="en-US" dirty="0"/>
          </a:p>
          <a:p>
            <a:endParaRPr lang="ru-UZ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5E66FF7-0D25-CE49-8CC6-A3A7B7012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543" y="0"/>
            <a:ext cx="2875783" cy="17714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80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7AFCB-442E-864D-8CCC-675F96DE3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Government role in development</a:t>
            </a:r>
            <a:endParaRPr lang="ru-U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B0FBFE-B439-944B-8503-16EA07DE0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Takaful market cannot proceed without Governmental practical support</a:t>
            </a:r>
          </a:p>
          <a:p>
            <a:r>
              <a:rPr lang="en-US" dirty="0"/>
              <a:t>Takaful is the base (starting point) for Islamic finance system: shariah compliant source of funds, risk protection</a:t>
            </a:r>
          </a:p>
          <a:p>
            <a:r>
              <a:rPr lang="en-US" dirty="0"/>
              <a:t>Struggling retail business. Takaful is and instrument to penetrate to individuals financial services – retail.</a:t>
            </a:r>
          </a:p>
          <a:p>
            <a:r>
              <a:rPr lang="en-US" dirty="0"/>
              <a:t>Attraction of shariah compliant foreign shariah compliant investment</a:t>
            </a:r>
          </a:p>
          <a:p>
            <a:r>
              <a:rPr lang="en-US" dirty="0"/>
              <a:t>Enables the government to cut costs, build trust, attract capital, and support its people — in a culturally authentic and systemically sustainable way.</a:t>
            </a:r>
          </a:p>
          <a:p>
            <a:endParaRPr lang="ru-U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54A9F30-81C3-DE4D-8D8C-200B466A8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543" y="0"/>
            <a:ext cx="2875783" cy="17714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42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B41D94C-FA75-5F4C-8818-8F274D2210BA}"/>
              </a:ext>
            </a:extLst>
          </p:cNvPr>
          <p:cNvSpPr txBox="1"/>
          <p:nvPr/>
        </p:nvSpPr>
        <p:spPr>
          <a:xfrm>
            <a:off x="1885905" y="3036585"/>
            <a:ext cx="842019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b="1" dirty="0"/>
              <a:t>Thank you for your kind attention!</a:t>
            </a:r>
            <a:endParaRPr lang="ru-UZ" sz="4500" b="1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B13E0DE-415F-AA46-85BD-3371F2B87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543" y="0"/>
            <a:ext cx="2875783" cy="17714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717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38">
            <a:extLst>
              <a:ext uri="{FF2B5EF4-FFF2-40B4-BE49-F238E27FC236}">
                <a16:creationId xmlns:a16="http://schemas.microsoft.com/office/drawing/2014/main" id="{7A68C14C-7DD7-144C-B20A-DAE3593AE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About Speaker</a:t>
            </a:r>
            <a:endParaRPr lang="ru-UZ" dirty="0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6161850-BF1F-A841-BB87-BC226BAE3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23507"/>
            <a:ext cx="1904104" cy="2857271"/>
          </a:xfrm>
          <a:prstGeom prst="rect">
            <a:avLst/>
          </a:prstGeom>
        </p:spPr>
      </p:pic>
      <p:grpSp>
        <p:nvGrpSpPr>
          <p:cNvPr id="57" name="组合 20">
            <a:extLst>
              <a:ext uri="{FF2B5EF4-FFF2-40B4-BE49-F238E27FC236}">
                <a16:creationId xmlns:a16="http://schemas.microsoft.com/office/drawing/2014/main" id="{B45B2025-9625-E840-9CC5-C4E3923DD2F2}"/>
              </a:ext>
            </a:extLst>
          </p:cNvPr>
          <p:cNvGrpSpPr/>
          <p:nvPr/>
        </p:nvGrpSpPr>
        <p:grpSpPr>
          <a:xfrm>
            <a:off x="3246956" y="1140645"/>
            <a:ext cx="4132790" cy="747604"/>
            <a:chOff x="4315150" y="834671"/>
            <a:chExt cx="3857250" cy="658812"/>
          </a:xfrm>
        </p:grpSpPr>
        <p:sp>
          <p:nvSpPr>
            <p:cNvPr id="58" name="矩形 21">
              <a:extLst>
                <a:ext uri="{FF2B5EF4-FFF2-40B4-BE49-F238E27FC236}">
                  <a16:creationId xmlns:a16="http://schemas.microsoft.com/office/drawing/2014/main" id="{1221690D-F201-7A4B-BB60-43837013AF3F}"/>
                </a:ext>
              </a:extLst>
            </p:cNvPr>
            <p:cNvSpPr/>
            <p:nvPr/>
          </p:nvSpPr>
          <p:spPr>
            <a:xfrm>
              <a:off x="4532172" y="834671"/>
              <a:ext cx="3430866" cy="625092"/>
            </a:xfrm>
            <a:prstGeom prst="rect">
              <a:avLst/>
            </a:prstGeom>
            <a:ln w="15875">
              <a:noFill/>
            </a:ln>
          </p:spPr>
          <p:txBody>
            <a:bodyPr wrap="square" lIns="128564" tIns="64283" rIns="128564" bIns="64283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20+ years in insurance</a:t>
              </a:r>
              <a:endParaRPr lang="en-GB" altLang="zh-CN" sz="2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平行四边形 22">
              <a:extLst>
                <a:ext uri="{FF2B5EF4-FFF2-40B4-BE49-F238E27FC236}">
                  <a16:creationId xmlns:a16="http://schemas.microsoft.com/office/drawing/2014/main" id="{2AB98F07-B5BE-8A4D-80F9-5A642C58D56C}"/>
                </a:ext>
              </a:extLst>
            </p:cNvPr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64" tIns="64283" rIns="128564" bIns="64283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组合 23">
            <a:extLst>
              <a:ext uri="{FF2B5EF4-FFF2-40B4-BE49-F238E27FC236}">
                <a16:creationId xmlns:a16="http://schemas.microsoft.com/office/drawing/2014/main" id="{CCCC1A8C-4D7A-1D42-B362-BE1D02C8AE8D}"/>
              </a:ext>
            </a:extLst>
          </p:cNvPr>
          <p:cNvGrpSpPr/>
          <p:nvPr/>
        </p:nvGrpSpPr>
        <p:grpSpPr>
          <a:xfrm>
            <a:off x="6342185" y="1845217"/>
            <a:ext cx="5142083" cy="760122"/>
            <a:chOff x="4315150" y="1517792"/>
            <a:chExt cx="3857250" cy="669844"/>
          </a:xfrm>
        </p:grpSpPr>
        <p:sp>
          <p:nvSpPr>
            <p:cNvPr id="61" name="矩形 24">
              <a:extLst>
                <a:ext uri="{FF2B5EF4-FFF2-40B4-BE49-F238E27FC236}">
                  <a16:creationId xmlns:a16="http://schemas.microsoft.com/office/drawing/2014/main" id="{26959A77-87C1-974C-9B89-928E0411E3A3}"/>
                </a:ext>
              </a:extLst>
            </p:cNvPr>
            <p:cNvSpPr/>
            <p:nvPr/>
          </p:nvSpPr>
          <p:spPr>
            <a:xfrm>
              <a:off x="4447885" y="1517792"/>
              <a:ext cx="3626645" cy="625092"/>
            </a:xfrm>
            <a:prstGeom prst="rect">
              <a:avLst/>
            </a:prstGeom>
            <a:ln w="15875">
              <a:noFill/>
            </a:ln>
          </p:spPr>
          <p:txBody>
            <a:bodyPr wrap="square" lIns="128564" tIns="64283" rIns="128564" bIns="64283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2+ years in insurance regulator</a:t>
              </a:r>
              <a:endParaRPr lang="en-GB" altLang="zh-CN" sz="2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平行四边形 25">
              <a:extLst>
                <a:ext uri="{FF2B5EF4-FFF2-40B4-BE49-F238E27FC236}">
                  <a16:creationId xmlns:a16="http://schemas.microsoft.com/office/drawing/2014/main" id="{99585B43-89D9-1D4B-BE5C-51E885F74299}"/>
                </a:ext>
              </a:extLst>
            </p:cNvPr>
            <p:cNvSpPr/>
            <p:nvPr/>
          </p:nvSpPr>
          <p:spPr>
            <a:xfrm>
              <a:off x="4315150" y="1647579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64" tIns="64283" rIns="128564" bIns="64283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3" name="组合 26">
            <a:extLst>
              <a:ext uri="{FF2B5EF4-FFF2-40B4-BE49-F238E27FC236}">
                <a16:creationId xmlns:a16="http://schemas.microsoft.com/office/drawing/2014/main" id="{7A98959C-1108-A942-9971-75B3AF2B2232}"/>
              </a:ext>
            </a:extLst>
          </p:cNvPr>
          <p:cNvGrpSpPr/>
          <p:nvPr/>
        </p:nvGrpSpPr>
        <p:grpSpPr>
          <a:xfrm>
            <a:off x="3114891" y="2585438"/>
            <a:ext cx="5142083" cy="753467"/>
            <a:chOff x="4315150" y="2217809"/>
            <a:chExt cx="3857250" cy="663979"/>
          </a:xfrm>
        </p:grpSpPr>
        <p:sp>
          <p:nvSpPr>
            <p:cNvPr id="64" name="矩形 27">
              <a:extLst>
                <a:ext uri="{FF2B5EF4-FFF2-40B4-BE49-F238E27FC236}">
                  <a16:creationId xmlns:a16="http://schemas.microsoft.com/office/drawing/2014/main" id="{3F81CA72-58E6-1B48-B9DF-2058970D531D}"/>
                </a:ext>
              </a:extLst>
            </p:cNvPr>
            <p:cNvSpPr/>
            <p:nvPr/>
          </p:nvSpPr>
          <p:spPr>
            <a:xfrm>
              <a:off x="4414216" y="2217809"/>
              <a:ext cx="3568187" cy="625092"/>
            </a:xfrm>
            <a:prstGeom prst="rect">
              <a:avLst/>
            </a:prstGeom>
            <a:ln w="15875">
              <a:noFill/>
            </a:ln>
          </p:spPr>
          <p:txBody>
            <a:bodyPr wrap="square" lIns="128564" tIns="64283" rIns="128564" bIns="64283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10+ years in top management</a:t>
              </a:r>
              <a:endParaRPr lang="en-GB" altLang="zh-CN" sz="2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5" name="平行四边形 28">
              <a:extLst>
                <a:ext uri="{FF2B5EF4-FFF2-40B4-BE49-F238E27FC236}">
                  <a16:creationId xmlns:a16="http://schemas.microsoft.com/office/drawing/2014/main" id="{0F33BAA0-EFEC-7948-A6D6-C650D5B5AF6F}"/>
                </a:ext>
              </a:extLst>
            </p:cNvPr>
            <p:cNvSpPr/>
            <p:nvPr/>
          </p:nvSpPr>
          <p:spPr>
            <a:xfrm>
              <a:off x="4315150" y="2341731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64" tIns="64283" rIns="128564" bIns="64283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6" name="组合 29">
            <a:extLst>
              <a:ext uri="{FF2B5EF4-FFF2-40B4-BE49-F238E27FC236}">
                <a16:creationId xmlns:a16="http://schemas.microsoft.com/office/drawing/2014/main" id="{C93C21DD-C34C-8942-8158-EE0B74AE216A}"/>
              </a:ext>
            </a:extLst>
          </p:cNvPr>
          <p:cNvGrpSpPr/>
          <p:nvPr/>
        </p:nvGrpSpPr>
        <p:grpSpPr>
          <a:xfrm>
            <a:off x="6342184" y="3275324"/>
            <a:ext cx="5142083" cy="772755"/>
            <a:chOff x="4315150" y="2894966"/>
            <a:chExt cx="3857250" cy="680975"/>
          </a:xfrm>
        </p:grpSpPr>
        <p:sp>
          <p:nvSpPr>
            <p:cNvPr id="67" name="矩形 30">
              <a:extLst>
                <a:ext uri="{FF2B5EF4-FFF2-40B4-BE49-F238E27FC236}">
                  <a16:creationId xmlns:a16="http://schemas.microsoft.com/office/drawing/2014/main" id="{009635E5-511A-BF42-B2DF-35E5AB3E0C5E}"/>
                </a:ext>
              </a:extLst>
            </p:cNvPr>
            <p:cNvSpPr/>
            <p:nvPr/>
          </p:nvSpPr>
          <p:spPr>
            <a:xfrm>
              <a:off x="4841196" y="2894966"/>
              <a:ext cx="2827147" cy="625091"/>
            </a:xfrm>
            <a:prstGeom prst="rect">
              <a:avLst/>
            </a:prstGeom>
            <a:ln w="15875">
              <a:noFill/>
            </a:ln>
          </p:spPr>
          <p:txBody>
            <a:bodyPr wrap="square" lIns="128564" tIns="64283" rIns="128564" bIns="64283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CEO of ”Amana </a:t>
              </a:r>
              <a:r>
                <a:rPr lang="en-US" altLang="zh-CN" sz="28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Sug’urta</a:t>
              </a:r>
              <a:r>
                <a:rPr lang="en-US" altLang="zh-CN" sz="2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”</a:t>
              </a:r>
              <a:endParaRPr lang="en-GB" altLang="zh-CN" sz="2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8" name="平行四边形 31">
              <a:extLst>
                <a:ext uri="{FF2B5EF4-FFF2-40B4-BE49-F238E27FC236}">
                  <a16:creationId xmlns:a16="http://schemas.microsoft.com/office/drawing/2014/main" id="{FFE74B73-4BE9-DC4A-A8A1-0951E70679D9}"/>
                </a:ext>
              </a:extLst>
            </p:cNvPr>
            <p:cNvSpPr/>
            <p:nvPr/>
          </p:nvSpPr>
          <p:spPr>
            <a:xfrm>
              <a:off x="4315150" y="3035884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64" tIns="64283" rIns="128564" bIns="64283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02BD38C9-219B-FA41-ADC1-B2DD3D20F927}"/>
              </a:ext>
            </a:extLst>
          </p:cNvPr>
          <p:cNvSpPr txBox="1"/>
          <p:nvPr/>
        </p:nvSpPr>
        <p:spPr>
          <a:xfrm>
            <a:off x="3827461" y="4369691"/>
            <a:ext cx="4537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Productive partnership with </a:t>
            </a:r>
            <a:r>
              <a:rPr lang="en-US" sz="2000" b="1" dirty="0" err="1"/>
              <a:t>AlHuda</a:t>
            </a:r>
            <a:r>
              <a:rPr lang="en-US" sz="2000" b="1" dirty="0"/>
              <a:t> CIBE:</a:t>
            </a:r>
            <a:endParaRPr lang="ru-UZ" sz="2000" b="1" dirty="0"/>
          </a:p>
        </p:txBody>
      </p:sp>
      <p:sp>
        <p:nvSpPr>
          <p:cNvPr id="73" name="Textfeld 15">
            <a:extLst>
              <a:ext uri="{FF2B5EF4-FFF2-40B4-BE49-F238E27FC236}">
                <a16:creationId xmlns:a16="http://schemas.microsoft.com/office/drawing/2014/main" id="{E86910B1-CE93-3540-B39F-5597C59A8249}"/>
              </a:ext>
            </a:extLst>
          </p:cNvPr>
          <p:cNvSpPr txBox="1"/>
          <p:nvPr/>
        </p:nvSpPr>
        <p:spPr>
          <a:xfrm>
            <a:off x="7819856" y="480658"/>
            <a:ext cx="3664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Umid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Khudayberdiev</a:t>
            </a:r>
            <a:br>
              <a:rPr lang="en-US" sz="2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endParaRPr lang="de-DE" sz="2000" i="1" dirty="0">
              <a:latin typeface="+mj-lt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FE54757-E0A1-234B-9CF7-4031434426A4}"/>
              </a:ext>
            </a:extLst>
          </p:cNvPr>
          <p:cNvSpPr txBox="1"/>
          <p:nvPr/>
        </p:nvSpPr>
        <p:spPr>
          <a:xfrm>
            <a:off x="838200" y="4914966"/>
            <a:ext cx="118359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speaker: </a:t>
            </a:r>
            <a:r>
              <a:rPr lang="en-US" sz="20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Customer oriented insurance,  </a:t>
            </a:r>
            <a:r>
              <a:rPr lang="en-US" sz="2000" dirty="0"/>
              <a:t>3rd CIS Islamic Banking and Finance Forum 2023, Tashkent</a:t>
            </a:r>
          </a:p>
          <a:p>
            <a:endParaRPr lang="en-US" sz="2000" dirty="0"/>
          </a:p>
          <a:p>
            <a:r>
              <a:rPr lang="en-US" sz="2000" dirty="0"/>
              <a:t>The speaker: 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 Takaful practices and development perspectives in Uzbekistan, </a:t>
            </a:r>
          </a:p>
          <a:p>
            <a:r>
              <a:rPr lang="en-US" sz="2000" dirty="0"/>
              <a:t>4th Global Takaful &amp; Re-Takaful Forum 2022, Dubai</a:t>
            </a:r>
          </a:p>
          <a:p>
            <a:endParaRPr lang="en-US" sz="2000" dirty="0"/>
          </a:p>
          <a:p>
            <a:r>
              <a:rPr lang="en-US" sz="2000" dirty="0"/>
              <a:t>Executive diploma in Islamic banking and finance </a:t>
            </a:r>
            <a:r>
              <a:rPr lang="ru-RU" sz="2000" dirty="0"/>
              <a:t>- </a:t>
            </a:r>
            <a:r>
              <a:rPr lang="en-US" sz="2000" dirty="0"/>
              <a:t>Nov. 2023</a:t>
            </a:r>
          </a:p>
          <a:p>
            <a:pPr algn="ctr"/>
            <a:endParaRPr lang="en-US" sz="2000" dirty="0"/>
          </a:p>
        </p:txBody>
      </p:sp>
      <p:grpSp>
        <p:nvGrpSpPr>
          <p:cNvPr id="76" name="组合 29">
            <a:extLst>
              <a:ext uri="{FF2B5EF4-FFF2-40B4-BE49-F238E27FC236}">
                <a16:creationId xmlns:a16="http://schemas.microsoft.com/office/drawing/2014/main" id="{F1F4BEC2-AEBB-3B46-A8DE-3F56E495F239}"/>
              </a:ext>
            </a:extLst>
          </p:cNvPr>
          <p:cNvGrpSpPr/>
          <p:nvPr/>
        </p:nvGrpSpPr>
        <p:grpSpPr>
          <a:xfrm>
            <a:off x="3524958" y="4098360"/>
            <a:ext cx="5142083" cy="772755"/>
            <a:chOff x="4315150" y="2894966"/>
            <a:chExt cx="3857250" cy="680975"/>
          </a:xfrm>
        </p:grpSpPr>
        <p:sp>
          <p:nvSpPr>
            <p:cNvPr id="77" name="矩形 30">
              <a:extLst>
                <a:ext uri="{FF2B5EF4-FFF2-40B4-BE49-F238E27FC236}">
                  <a16:creationId xmlns:a16="http://schemas.microsoft.com/office/drawing/2014/main" id="{35E5AF5E-662A-B049-B723-A5821DCBF2EB}"/>
                </a:ext>
              </a:extLst>
            </p:cNvPr>
            <p:cNvSpPr/>
            <p:nvPr/>
          </p:nvSpPr>
          <p:spPr>
            <a:xfrm>
              <a:off x="4841196" y="2894966"/>
              <a:ext cx="2827147" cy="625091"/>
            </a:xfrm>
            <a:prstGeom prst="rect">
              <a:avLst/>
            </a:prstGeom>
            <a:ln w="15875">
              <a:noFill/>
            </a:ln>
          </p:spPr>
          <p:txBody>
            <a:bodyPr wrap="square" lIns="128564" tIns="64283" rIns="128564" bIns="64283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GB" altLang="zh-CN" sz="2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8" name="平行四边形 31">
              <a:extLst>
                <a:ext uri="{FF2B5EF4-FFF2-40B4-BE49-F238E27FC236}">
                  <a16:creationId xmlns:a16="http://schemas.microsoft.com/office/drawing/2014/main" id="{C68E38B9-E7A5-5345-AAB8-A347D477D378}"/>
                </a:ext>
              </a:extLst>
            </p:cNvPr>
            <p:cNvSpPr/>
            <p:nvPr/>
          </p:nvSpPr>
          <p:spPr>
            <a:xfrm>
              <a:off x="4315150" y="3035884"/>
              <a:ext cx="3857250" cy="540057"/>
            </a:xfrm>
            <a:prstGeom prst="parallelogram">
              <a:avLst>
                <a:gd name="adj" fmla="val 0"/>
              </a:avLst>
            </a:prstGeom>
            <a:no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64" tIns="64283" rIns="128564" bIns="64283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4029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25E8-EC88-954D-B82C-84EE5E1DA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</a:t>
            </a:r>
            <a:endParaRPr lang="en-UA" dirty="0"/>
          </a:p>
        </p:txBody>
      </p:sp>
      <p:grpSp>
        <p:nvGrpSpPr>
          <p:cNvPr id="4" name="组合 8">
            <a:extLst>
              <a:ext uri="{FF2B5EF4-FFF2-40B4-BE49-F238E27FC236}">
                <a16:creationId xmlns:a16="http://schemas.microsoft.com/office/drawing/2014/main" id="{4F868419-7877-844B-9131-BEEDAA27F983}"/>
              </a:ext>
            </a:extLst>
          </p:cNvPr>
          <p:cNvGrpSpPr/>
          <p:nvPr/>
        </p:nvGrpSpPr>
        <p:grpSpPr>
          <a:xfrm>
            <a:off x="3059238" y="2260999"/>
            <a:ext cx="1192133" cy="666786"/>
            <a:chOff x="2215144" y="927951"/>
            <a:chExt cx="1244730" cy="916959"/>
          </a:xfrm>
        </p:grpSpPr>
        <p:sp>
          <p:nvSpPr>
            <p:cNvPr id="5" name="平行四边形 9">
              <a:extLst>
                <a:ext uri="{FF2B5EF4-FFF2-40B4-BE49-F238E27FC236}">
                  <a16:creationId xmlns:a16="http://schemas.microsoft.com/office/drawing/2014/main" id="{A0CA00F4-B8E1-4C4E-B01B-8BC34805A9A3}"/>
                </a:ext>
              </a:extLst>
            </p:cNvPr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文本框 9">
              <a:extLst>
                <a:ext uri="{FF2B5EF4-FFF2-40B4-BE49-F238E27FC236}">
                  <a16:creationId xmlns:a16="http://schemas.microsoft.com/office/drawing/2014/main" id="{3728739E-E801-D24E-8B3D-D31C8582C787}"/>
                </a:ext>
              </a:extLst>
            </p:cNvPr>
            <p:cNvSpPr txBox="1"/>
            <p:nvPr/>
          </p:nvSpPr>
          <p:spPr>
            <a:xfrm>
              <a:off x="2393075" y="927951"/>
              <a:ext cx="1066799" cy="916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11">
            <a:extLst>
              <a:ext uri="{FF2B5EF4-FFF2-40B4-BE49-F238E27FC236}">
                <a16:creationId xmlns:a16="http://schemas.microsoft.com/office/drawing/2014/main" id="{1C4B414D-717B-BD47-8AA4-5DDEB1A7A13D}"/>
              </a:ext>
            </a:extLst>
          </p:cNvPr>
          <p:cNvGrpSpPr/>
          <p:nvPr/>
        </p:nvGrpSpPr>
        <p:grpSpPr>
          <a:xfrm>
            <a:off x="3059238" y="3167041"/>
            <a:ext cx="1192133" cy="672135"/>
            <a:chOff x="2215144" y="1952311"/>
            <a:chExt cx="1244730" cy="924318"/>
          </a:xfrm>
        </p:grpSpPr>
        <p:sp>
          <p:nvSpPr>
            <p:cNvPr id="8" name="平行四边形 12">
              <a:extLst>
                <a:ext uri="{FF2B5EF4-FFF2-40B4-BE49-F238E27FC236}">
                  <a16:creationId xmlns:a16="http://schemas.microsoft.com/office/drawing/2014/main" id="{3969D90A-C4A8-DA4E-A123-CBC4E94CF100}"/>
                </a:ext>
              </a:extLst>
            </p:cNvPr>
            <p:cNvSpPr/>
            <p:nvPr/>
          </p:nvSpPr>
          <p:spPr>
            <a:xfrm>
              <a:off x="2215144" y="203384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文本框 10">
              <a:extLst>
                <a:ext uri="{FF2B5EF4-FFF2-40B4-BE49-F238E27FC236}">
                  <a16:creationId xmlns:a16="http://schemas.microsoft.com/office/drawing/2014/main" id="{6AC99DB0-39DF-B048-8E2B-215A02732308}"/>
                </a:ext>
              </a:extLst>
            </p:cNvPr>
            <p:cNvSpPr txBox="1"/>
            <p:nvPr/>
          </p:nvSpPr>
          <p:spPr>
            <a:xfrm>
              <a:off x="2393075" y="1952311"/>
              <a:ext cx="1066799" cy="916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14">
            <a:extLst>
              <a:ext uri="{FF2B5EF4-FFF2-40B4-BE49-F238E27FC236}">
                <a16:creationId xmlns:a16="http://schemas.microsoft.com/office/drawing/2014/main" id="{828778C8-400B-B94E-AB71-239FC8816C07}"/>
              </a:ext>
            </a:extLst>
          </p:cNvPr>
          <p:cNvGrpSpPr/>
          <p:nvPr/>
        </p:nvGrpSpPr>
        <p:grpSpPr>
          <a:xfrm>
            <a:off x="3059238" y="4102722"/>
            <a:ext cx="1192133" cy="666786"/>
            <a:chOff x="2215144" y="3018135"/>
            <a:chExt cx="1244730" cy="916960"/>
          </a:xfrm>
        </p:grpSpPr>
        <p:sp>
          <p:nvSpPr>
            <p:cNvPr id="11" name="平行四边形 15">
              <a:extLst>
                <a:ext uri="{FF2B5EF4-FFF2-40B4-BE49-F238E27FC236}">
                  <a16:creationId xmlns:a16="http://schemas.microsoft.com/office/drawing/2014/main" id="{CCF6225F-EFF8-6E4A-B062-569FD99FEE9F}"/>
                </a:ext>
              </a:extLst>
            </p:cNvPr>
            <p:cNvSpPr/>
            <p:nvPr/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691DB6D-9D8E-7C4A-914E-2A3024F5BBC7}"/>
                </a:ext>
              </a:extLst>
            </p:cNvPr>
            <p:cNvSpPr txBox="1"/>
            <p:nvPr/>
          </p:nvSpPr>
          <p:spPr>
            <a:xfrm>
              <a:off x="2393075" y="3018135"/>
              <a:ext cx="1066799" cy="916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7">
            <a:extLst>
              <a:ext uri="{FF2B5EF4-FFF2-40B4-BE49-F238E27FC236}">
                <a16:creationId xmlns:a16="http://schemas.microsoft.com/office/drawing/2014/main" id="{0F404DFB-B9AF-4445-AB74-A0A1FB2F4566}"/>
              </a:ext>
            </a:extLst>
          </p:cNvPr>
          <p:cNvGrpSpPr/>
          <p:nvPr/>
        </p:nvGrpSpPr>
        <p:grpSpPr>
          <a:xfrm>
            <a:off x="3059238" y="5012595"/>
            <a:ext cx="1192133" cy="677431"/>
            <a:chOff x="2215144" y="4047038"/>
            <a:chExt cx="1244730" cy="931601"/>
          </a:xfrm>
        </p:grpSpPr>
        <p:sp>
          <p:nvSpPr>
            <p:cNvPr id="14" name="平行四边形 18">
              <a:extLst>
                <a:ext uri="{FF2B5EF4-FFF2-40B4-BE49-F238E27FC236}">
                  <a16:creationId xmlns:a16="http://schemas.microsoft.com/office/drawing/2014/main" id="{B1777E30-FBB2-F04C-AD19-680D580B1363}"/>
                </a:ext>
              </a:extLst>
            </p:cNvPr>
            <p:cNvSpPr/>
            <p:nvPr/>
          </p:nvSpPr>
          <p:spPr>
            <a:xfrm>
              <a:off x="2215144" y="413585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文本框 12">
              <a:extLst>
                <a:ext uri="{FF2B5EF4-FFF2-40B4-BE49-F238E27FC236}">
                  <a16:creationId xmlns:a16="http://schemas.microsoft.com/office/drawing/2014/main" id="{E84CA83F-61BF-0B49-8C8C-A6611003C2AC}"/>
                </a:ext>
              </a:extLst>
            </p:cNvPr>
            <p:cNvSpPr txBox="1"/>
            <p:nvPr/>
          </p:nvSpPr>
          <p:spPr>
            <a:xfrm>
              <a:off x="2393075" y="4047038"/>
              <a:ext cx="1066799" cy="916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20">
            <a:extLst>
              <a:ext uri="{FF2B5EF4-FFF2-40B4-BE49-F238E27FC236}">
                <a16:creationId xmlns:a16="http://schemas.microsoft.com/office/drawing/2014/main" id="{AC11E64C-AC5E-4848-BEB3-F6284EF5D745}"/>
              </a:ext>
            </a:extLst>
          </p:cNvPr>
          <p:cNvGrpSpPr/>
          <p:nvPr/>
        </p:nvGrpSpPr>
        <p:grpSpPr>
          <a:xfrm>
            <a:off x="3964745" y="2149311"/>
            <a:ext cx="5142083" cy="768864"/>
            <a:chOff x="4315150" y="815936"/>
            <a:chExt cx="3857250" cy="677547"/>
          </a:xfrm>
        </p:grpSpPr>
        <p:sp>
          <p:nvSpPr>
            <p:cNvPr id="17" name="矩形 21">
              <a:extLst>
                <a:ext uri="{FF2B5EF4-FFF2-40B4-BE49-F238E27FC236}">
                  <a16:creationId xmlns:a16="http://schemas.microsoft.com/office/drawing/2014/main" id="{35D8432B-8730-B34F-8BE0-DA16C5544B73}"/>
                </a:ext>
              </a:extLst>
            </p:cNvPr>
            <p:cNvSpPr/>
            <p:nvPr/>
          </p:nvSpPr>
          <p:spPr>
            <a:xfrm>
              <a:off x="4841196" y="815936"/>
              <a:ext cx="2827147" cy="625092"/>
            </a:xfrm>
            <a:prstGeom prst="rect">
              <a:avLst/>
            </a:prstGeom>
            <a:ln w="15875">
              <a:noFill/>
            </a:ln>
          </p:spPr>
          <p:txBody>
            <a:bodyPr wrap="square" lIns="128564" tIns="64283" rIns="128564" bIns="64283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Functions of insurance</a:t>
              </a:r>
              <a:endParaRPr lang="en-GB" altLang="zh-CN" sz="2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平行四边形 22">
              <a:extLst>
                <a:ext uri="{FF2B5EF4-FFF2-40B4-BE49-F238E27FC236}">
                  <a16:creationId xmlns:a16="http://schemas.microsoft.com/office/drawing/2014/main" id="{59F81385-6859-A746-8BC0-048C14605DC4}"/>
                </a:ext>
              </a:extLst>
            </p:cNvPr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64" tIns="64283" rIns="128564" bIns="64283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23">
            <a:extLst>
              <a:ext uri="{FF2B5EF4-FFF2-40B4-BE49-F238E27FC236}">
                <a16:creationId xmlns:a16="http://schemas.microsoft.com/office/drawing/2014/main" id="{C86D35DF-205B-5A46-B1D0-31B0B6059911}"/>
              </a:ext>
            </a:extLst>
          </p:cNvPr>
          <p:cNvGrpSpPr/>
          <p:nvPr/>
        </p:nvGrpSpPr>
        <p:grpSpPr>
          <a:xfrm>
            <a:off x="3964745" y="3083473"/>
            <a:ext cx="5142083" cy="760122"/>
            <a:chOff x="4315150" y="1517792"/>
            <a:chExt cx="3857250" cy="669844"/>
          </a:xfrm>
        </p:grpSpPr>
        <p:sp>
          <p:nvSpPr>
            <p:cNvPr id="20" name="矩形 24">
              <a:extLst>
                <a:ext uri="{FF2B5EF4-FFF2-40B4-BE49-F238E27FC236}">
                  <a16:creationId xmlns:a16="http://schemas.microsoft.com/office/drawing/2014/main" id="{7C8E6379-201A-C545-84B0-07DC46265E78}"/>
                </a:ext>
              </a:extLst>
            </p:cNvPr>
            <p:cNvSpPr/>
            <p:nvPr/>
          </p:nvSpPr>
          <p:spPr>
            <a:xfrm>
              <a:off x="4841196" y="1517792"/>
              <a:ext cx="2827147" cy="625092"/>
            </a:xfrm>
            <a:prstGeom prst="rect">
              <a:avLst/>
            </a:prstGeom>
            <a:ln w="15875">
              <a:noFill/>
            </a:ln>
          </p:spPr>
          <p:txBody>
            <a:bodyPr wrap="square" lIns="128564" tIns="64283" rIns="128564" bIns="64283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Interested parties</a:t>
              </a:r>
              <a:endParaRPr lang="en-GB" altLang="zh-CN" sz="2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平行四边形 25">
              <a:extLst>
                <a:ext uri="{FF2B5EF4-FFF2-40B4-BE49-F238E27FC236}">
                  <a16:creationId xmlns:a16="http://schemas.microsoft.com/office/drawing/2014/main" id="{DB2BC456-1A73-DD43-A619-71EEBA77BFBA}"/>
                </a:ext>
              </a:extLst>
            </p:cNvPr>
            <p:cNvSpPr/>
            <p:nvPr/>
          </p:nvSpPr>
          <p:spPr>
            <a:xfrm>
              <a:off x="4315150" y="1647579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64" tIns="64283" rIns="128564" bIns="64283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6">
            <a:extLst>
              <a:ext uri="{FF2B5EF4-FFF2-40B4-BE49-F238E27FC236}">
                <a16:creationId xmlns:a16="http://schemas.microsoft.com/office/drawing/2014/main" id="{E92F2B92-DDE6-4741-ACCE-8A1A60B838CF}"/>
              </a:ext>
            </a:extLst>
          </p:cNvPr>
          <p:cNvGrpSpPr/>
          <p:nvPr/>
        </p:nvGrpSpPr>
        <p:grpSpPr>
          <a:xfrm>
            <a:off x="3964745" y="4015554"/>
            <a:ext cx="5142083" cy="753467"/>
            <a:chOff x="4315150" y="2217809"/>
            <a:chExt cx="3857250" cy="663979"/>
          </a:xfrm>
        </p:grpSpPr>
        <p:sp>
          <p:nvSpPr>
            <p:cNvPr id="23" name="矩形 27">
              <a:extLst>
                <a:ext uri="{FF2B5EF4-FFF2-40B4-BE49-F238E27FC236}">
                  <a16:creationId xmlns:a16="http://schemas.microsoft.com/office/drawing/2014/main" id="{69936360-96F0-4449-B0D4-584D1F424785}"/>
                </a:ext>
              </a:extLst>
            </p:cNvPr>
            <p:cNvSpPr/>
            <p:nvPr/>
          </p:nvSpPr>
          <p:spPr>
            <a:xfrm>
              <a:off x="4841197" y="2217809"/>
              <a:ext cx="2827146" cy="625092"/>
            </a:xfrm>
            <a:prstGeom prst="rect">
              <a:avLst/>
            </a:prstGeom>
            <a:ln w="15875">
              <a:noFill/>
            </a:ln>
          </p:spPr>
          <p:txBody>
            <a:bodyPr wrap="square" lIns="128564" tIns="64283" rIns="128564" bIns="64283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International facts</a:t>
              </a:r>
              <a:endParaRPr lang="en-GB" altLang="zh-CN" sz="2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平行四边形 28">
              <a:extLst>
                <a:ext uri="{FF2B5EF4-FFF2-40B4-BE49-F238E27FC236}">
                  <a16:creationId xmlns:a16="http://schemas.microsoft.com/office/drawing/2014/main" id="{54C02442-2C1A-E445-A9CB-223C502D99C8}"/>
                </a:ext>
              </a:extLst>
            </p:cNvPr>
            <p:cNvSpPr/>
            <p:nvPr/>
          </p:nvSpPr>
          <p:spPr>
            <a:xfrm>
              <a:off x="4315150" y="2341731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64" tIns="64283" rIns="128564" bIns="64283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9">
            <a:extLst>
              <a:ext uri="{FF2B5EF4-FFF2-40B4-BE49-F238E27FC236}">
                <a16:creationId xmlns:a16="http://schemas.microsoft.com/office/drawing/2014/main" id="{5F71A83B-4CD9-BC45-A036-977816F44602}"/>
              </a:ext>
            </a:extLst>
          </p:cNvPr>
          <p:cNvGrpSpPr/>
          <p:nvPr/>
        </p:nvGrpSpPr>
        <p:grpSpPr>
          <a:xfrm>
            <a:off x="3964745" y="4921696"/>
            <a:ext cx="5142083" cy="772755"/>
            <a:chOff x="4315150" y="2894966"/>
            <a:chExt cx="3857250" cy="680975"/>
          </a:xfrm>
        </p:grpSpPr>
        <p:sp>
          <p:nvSpPr>
            <p:cNvPr id="26" name="矩形 30">
              <a:extLst>
                <a:ext uri="{FF2B5EF4-FFF2-40B4-BE49-F238E27FC236}">
                  <a16:creationId xmlns:a16="http://schemas.microsoft.com/office/drawing/2014/main" id="{BF8CF72B-C19D-5F4C-A8E2-505839E58193}"/>
                </a:ext>
              </a:extLst>
            </p:cNvPr>
            <p:cNvSpPr/>
            <p:nvPr/>
          </p:nvSpPr>
          <p:spPr>
            <a:xfrm>
              <a:off x="4841196" y="2894966"/>
              <a:ext cx="2827147" cy="625091"/>
            </a:xfrm>
            <a:prstGeom prst="rect">
              <a:avLst/>
            </a:prstGeom>
            <a:ln w="15875">
              <a:noFill/>
            </a:ln>
          </p:spPr>
          <p:txBody>
            <a:bodyPr wrap="square" lIns="128564" tIns="64283" rIns="128564" bIns="64283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Solutions</a:t>
              </a:r>
              <a:endParaRPr lang="en-GB" altLang="zh-CN" sz="2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平行四边形 31">
              <a:extLst>
                <a:ext uri="{FF2B5EF4-FFF2-40B4-BE49-F238E27FC236}">
                  <a16:creationId xmlns:a16="http://schemas.microsoft.com/office/drawing/2014/main" id="{D607F02F-DDDA-154E-A44B-A64BA1EEA5F6}"/>
                </a:ext>
              </a:extLst>
            </p:cNvPr>
            <p:cNvSpPr/>
            <p:nvPr/>
          </p:nvSpPr>
          <p:spPr>
            <a:xfrm>
              <a:off x="4315150" y="3035884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64" tIns="64283" rIns="128564" bIns="64283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8" name="Picture 2">
            <a:extLst>
              <a:ext uri="{FF2B5EF4-FFF2-40B4-BE49-F238E27FC236}">
                <a16:creationId xmlns:a16="http://schemas.microsoft.com/office/drawing/2014/main" id="{051DB889-6B5E-8B49-A6A1-7D06748D5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543" y="0"/>
            <a:ext cx="2875783" cy="17714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769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25E8-EC88-954D-B82C-84EE5E1DA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 functions of Insurance</a:t>
            </a:r>
            <a:endParaRPr lang="en-UA" dirty="0"/>
          </a:p>
        </p:txBody>
      </p:sp>
      <p:sp>
        <p:nvSpPr>
          <p:cNvPr id="3" name="椭圆 1">
            <a:extLst>
              <a:ext uri="{FF2B5EF4-FFF2-40B4-BE49-F238E27FC236}">
                <a16:creationId xmlns:a16="http://schemas.microsoft.com/office/drawing/2014/main" id="{6F423770-5093-8949-B85C-806DF00E7EE6}"/>
              </a:ext>
            </a:extLst>
          </p:cNvPr>
          <p:cNvSpPr/>
          <p:nvPr/>
        </p:nvSpPr>
        <p:spPr>
          <a:xfrm>
            <a:off x="4650002" y="2463645"/>
            <a:ext cx="2891997" cy="2891997"/>
          </a:xfrm>
          <a:prstGeom prst="ellipse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3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" name="组合 24">
            <a:extLst>
              <a:ext uri="{FF2B5EF4-FFF2-40B4-BE49-F238E27FC236}">
                <a16:creationId xmlns:a16="http://schemas.microsoft.com/office/drawing/2014/main" id="{80CE1FA8-A10F-CB49-86D3-77846096640C}"/>
              </a:ext>
            </a:extLst>
          </p:cNvPr>
          <p:cNvGrpSpPr/>
          <p:nvPr/>
        </p:nvGrpSpPr>
        <p:grpSpPr>
          <a:xfrm>
            <a:off x="4480514" y="2300350"/>
            <a:ext cx="3230974" cy="3164966"/>
            <a:chOff x="3360386" y="1364780"/>
            <a:chExt cx="2423231" cy="2373724"/>
          </a:xfrm>
        </p:grpSpPr>
        <p:sp>
          <p:nvSpPr>
            <p:cNvPr id="5" name="Freeform: Shape 2">
              <a:extLst>
                <a:ext uri="{FF2B5EF4-FFF2-40B4-BE49-F238E27FC236}">
                  <a16:creationId xmlns:a16="http://schemas.microsoft.com/office/drawing/2014/main" id="{3FE5FFE0-B4E4-CB49-9C4E-6DEB8EAE0EC9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4960657" y="2882104"/>
              <a:ext cx="822960" cy="822960"/>
            </a:xfrm>
            <a:custGeom>
              <a:avLst/>
              <a:gdLst>
                <a:gd name="T0" fmla="*/ 12 w 1087"/>
                <a:gd name="T1" fmla="*/ 520 h 1087"/>
                <a:gd name="T2" fmla="*/ 566 w 1087"/>
                <a:gd name="T3" fmla="*/ 13 h 1087"/>
                <a:gd name="T4" fmla="*/ 1074 w 1087"/>
                <a:gd name="T5" fmla="*/ 567 h 1087"/>
                <a:gd name="T6" fmla="*/ 520 w 1087"/>
                <a:gd name="T7" fmla="*/ 1074 h 1087"/>
                <a:gd name="T8" fmla="*/ 12 w 1087"/>
                <a:gd name="T9" fmla="*/ 520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7" h="1087">
                  <a:moveTo>
                    <a:pt x="12" y="520"/>
                  </a:moveTo>
                  <a:cubicBezTo>
                    <a:pt x="25" y="227"/>
                    <a:pt x="273" y="0"/>
                    <a:pt x="566" y="13"/>
                  </a:cubicBezTo>
                  <a:cubicBezTo>
                    <a:pt x="859" y="25"/>
                    <a:pt x="1087" y="273"/>
                    <a:pt x="1074" y="567"/>
                  </a:cubicBezTo>
                  <a:cubicBezTo>
                    <a:pt x="1061" y="860"/>
                    <a:pt x="813" y="1087"/>
                    <a:pt x="520" y="1074"/>
                  </a:cubicBezTo>
                  <a:cubicBezTo>
                    <a:pt x="227" y="1062"/>
                    <a:pt x="0" y="814"/>
                    <a:pt x="12" y="5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133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Oval 3">
              <a:extLst>
                <a:ext uri="{FF2B5EF4-FFF2-40B4-BE49-F238E27FC236}">
                  <a16:creationId xmlns:a16="http://schemas.microsoft.com/office/drawing/2014/main" id="{33720910-5335-4B4C-837B-C7501AD50962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4960656" y="1364780"/>
              <a:ext cx="822960" cy="822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133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E50F7A73-8EC6-084A-A70C-D1717C8AA32B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3360386" y="2915544"/>
              <a:ext cx="822960" cy="82296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133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9FC7A13A-249E-1840-BA65-375CF5F22EBD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3409890" y="1364780"/>
              <a:ext cx="822960" cy="8229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133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D517B296-0816-F742-AFB5-1AD23C6656AD}"/>
                </a:ext>
              </a:extLst>
            </p:cNvPr>
            <p:cNvSpPr/>
            <p:nvPr/>
          </p:nvSpPr>
          <p:spPr>
            <a:xfrm rot="18900000">
              <a:off x="4466991" y="2421880"/>
              <a:ext cx="259525" cy="259525"/>
            </a:xfrm>
            <a:prstGeom prst="ellipse">
              <a:avLst/>
            </a:prstGeom>
            <a:noFill/>
            <a:ln w="38100">
              <a:solidFill>
                <a:srgbClr val="524F4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133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Straight Connector 7">
              <a:extLst>
                <a:ext uri="{FF2B5EF4-FFF2-40B4-BE49-F238E27FC236}">
                  <a16:creationId xmlns:a16="http://schemas.microsoft.com/office/drawing/2014/main" id="{B88645A6-B5C0-4048-9487-929910B61B95}"/>
                </a:ext>
              </a:extLst>
            </p:cNvPr>
            <p:cNvCxnSpPr>
              <a:stCxn id="9" idx="6"/>
              <a:endCxn id="6" idx="2"/>
            </p:cNvCxnSpPr>
            <p:nvPr/>
          </p:nvCxnSpPr>
          <p:spPr>
            <a:xfrm flipV="1">
              <a:off x="4688510" y="2067220"/>
              <a:ext cx="392666" cy="392667"/>
            </a:xfrm>
            <a:prstGeom prst="line">
              <a:avLst/>
            </a:prstGeom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8">
              <a:extLst>
                <a:ext uri="{FF2B5EF4-FFF2-40B4-BE49-F238E27FC236}">
                  <a16:creationId xmlns:a16="http://schemas.microsoft.com/office/drawing/2014/main" id="{58B428D6-1D02-894E-B075-ECEF2C92EAFC}"/>
                </a:ext>
              </a:extLst>
            </p:cNvPr>
            <p:cNvCxnSpPr>
              <a:cxnSpLocks/>
              <a:stCxn id="9" idx="4"/>
              <a:endCxn id="5" idx="1"/>
            </p:cNvCxnSpPr>
            <p:nvPr/>
          </p:nvCxnSpPr>
          <p:spPr>
            <a:xfrm>
              <a:off x="4688510" y="2643398"/>
              <a:ext cx="411672" cy="354140"/>
            </a:xfrm>
            <a:prstGeom prst="line">
              <a:avLst/>
            </a:prstGeom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9">
              <a:extLst>
                <a:ext uri="{FF2B5EF4-FFF2-40B4-BE49-F238E27FC236}">
                  <a16:creationId xmlns:a16="http://schemas.microsoft.com/office/drawing/2014/main" id="{6C9B3438-E7D9-6448-B609-260666180FE0}"/>
                </a:ext>
              </a:extLst>
            </p:cNvPr>
            <p:cNvCxnSpPr>
              <a:cxnSpLocks/>
              <a:stCxn id="9" idx="2"/>
              <a:endCxn id="7" idx="6"/>
            </p:cNvCxnSpPr>
            <p:nvPr/>
          </p:nvCxnSpPr>
          <p:spPr>
            <a:xfrm flipH="1">
              <a:off x="4062826" y="2643399"/>
              <a:ext cx="442172" cy="392665"/>
            </a:xfrm>
            <a:prstGeom prst="line">
              <a:avLst/>
            </a:prstGeom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0">
              <a:extLst>
                <a:ext uri="{FF2B5EF4-FFF2-40B4-BE49-F238E27FC236}">
                  <a16:creationId xmlns:a16="http://schemas.microsoft.com/office/drawing/2014/main" id="{4A9E53E9-EDBB-F74F-962A-F95B75282977}"/>
                </a:ext>
              </a:extLst>
            </p:cNvPr>
            <p:cNvCxnSpPr>
              <a:stCxn id="9" idx="0"/>
              <a:endCxn id="8" idx="4"/>
            </p:cNvCxnSpPr>
            <p:nvPr/>
          </p:nvCxnSpPr>
          <p:spPr>
            <a:xfrm flipH="1" flipV="1">
              <a:off x="4112331" y="2067220"/>
              <a:ext cx="392668" cy="392666"/>
            </a:xfrm>
            <a:prstGeom prst="line">
              <a:avLst/>
            </a:prstGeom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28">
            <a:extLst>
              <a:ext uri="{FF2B5EF4-FFF2-40B4-BE49-F238E27FC236}">
                <a16:creationId xmlns:a16="http://schemas.microsoft.com/office/drawing/2014/main" id="{A20E8FFF-8AA9-334F-9A79-C77954997336}"/>
              </a:ext>
            </a:extLst>
          </p:cNvPr>
          <p:cNvGrpSpPr/>
          <p:nvPr/>
        </p:nvGrpSpPr>
        <p:grpSpPr>
          <a:xfrm>
            <a:off x="7885485" y="2179340"/>
            <a:ext cx="2939871" cy="1057063"/>
            <a:chOff x="5914113" y="1274022"/>
            <a:chExt cx="2204903" cy="792797"/>
          </a:xfrm>
        </p:grpSpPr>
        <p:sp>
          <p:nvSpPr>
            <p:cNvPr id="19" name="TextBox 15">
              <a:extLst>
                <a:ext uri="{FF2B5EF4-FFF2-40B4-BE49-F238E27FC236}">
                  <a16:creationId xmlns:a16="http://schemas.microsoft.com/office/drawing/2014/main" id="{0DDACCA8-3959-9C4F-A371-2ABC889A1C25}"/>
                </a:ext>
              </a:extLst>
            </p:cNvPr>
            <p:cNvSpPr txBox="1"/>
            <p:nvPr/>
          </p:nvSpPr>
          <p:spPr>
            <a:xfrm>
              <a:off x="5914113" y="1274022"/>
              <a:ext cx="1682223" cy="230833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r>
                <a:rPr lang="en-US" sz="2600" b="1" dirty="0"/>
                <a:t>Savings Function</a:t>
              </a:r>
              <a:endParaRPr lang="en-US" sz="2600" dirty="0"/>
            </a:p>
          </p:txBody>
        </p:sp>
        <p:sp>
          <p:nvSpPr>
            <p:cNvPr id="20" name="TextBox 16">
              <a:extLst>
                <a:ext uri="{FF2B5EF4-FFF2-40B4-BE49-F238E27FC236}">
                  <a16:creationId xmlns:a16="http://schemas.microsoft.com/office/drawing/2014/main" id="{7C1600BD-5D31-B140-8326-844588159AD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914113" y="1612849"/>
              <a:ext cx="2204903" cy="453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b="1" dirty="0"/>
                <a:t>Capital Formation. 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Accumulating and helps formation of the capital to economy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7">
            <a:extLst>
              <a:ext uri="{FF2B5EF4-FFF2-40B4-BE49-F238E27FC236}">
                <a16:creationId xmlns:a16="http://schemas.microsoft.com/office/drawing/2014/main" id="{76A8BA6D-2FAE-D74B-A1E9-3A923D8894D4}"/>
              </a:ext>
            </a:extLst>
          </p:cNvPr>
          <p:cNvGrpSpPr/>
          <p:nvPr/>
        </p:nvGrpSpPr>
        <p:grpSpPr>
          <a:xfrm>
            <a:off x="7885485" y="4316641"/>
            <a:ext cx="2939871" cy="1039000"/>
            <a:chOff x="5914113" y="2876999"/>
            <a:chExt cx="2204903" cy="779250"/>
          </a:xfrm>
        </p:grpSpPr>
        <p:sp>
          <p:nvSpPr>
            <p:cNvPr id="22" name="TextBox 17">
              <a:extLst>
                <a:ext uri="{FF2B5EF4-FFF2-40B4-BE49-F238E27FC236}">
                  <a16:creationId xmlns:a16="http://schemas.microsoft.com/office/drawing/2014/main" id="{3C04AC70-680F-5A40-BC0B-65698E34B93F}"/>
                </a:ext>
              </a:extLst>
            </p:cNvPr>
            <p:cNvSpPr txBox="1"/>
            <p:nvPr/>
          </p:nvSpPr>
          <p:spPr>
            <a:xfrm>
              <a:off x="5914113" y="2876999"/>
              <a:ext cx="1682223" cy="230833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r>
                <a:rPr lang="en-US" sz="2600" b="1" dirty="0"/>
                <a:t>Control Function</a:t>
              </a:r>
              <a:endParaRPr lang="en-US" sz="2600" dirty="0"/>
            </a:p>
          </p:txBody>
        </p:sp>
        <p:sp>
          <p:nvSpPr>
            <p:cNvPr id="23" name="TextBox 18">
              <a:extLst>
                <a:ext uri="{FF2B5EF4-FFF2-40B4-BE49-F238E27FC236}">
                  <a16:creationId xmlns:a16="http://schemas.microsoft.com/office/drawing/2014/main" id="{F504D70B-3367-1E42-A465-7E21FE8F4BE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914113" y="3202279"/>
              <a:ext cx="2204903" cy="453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r>
                <a:rPr lang="en-US" dirty="0"/>
                <a:t>Involves </a:t>
              </a:r>
              <a:r>
                <a:rPr lang="en-US" b="1" dirty="0"/>
                <a:t>risk assessment, claims auditing, and regulatory supervision</a:t>
              </a:r>
              <a:endParaRPr lang="en-US" dirty="0"/>
            </a:p>
          </p:txBody>
        </p:sp>
      </p:grpSp>
      <p:grpSp>
        <p:nvGrpSpPr>
          <p:cNvPr id="24" name="组合 25">
            <a:extLst>
              <a:ext uri="{FF2B5EF4-FFF2-40B4-BE49-F238E27FC236}">
                <a16:creationId xmlns:a16="http://schemas.microsoft.com/office/drawing/2014/main" id="{80C5D2A5-6D0B-6E44-83E1-3C068A0A5A89}"/>
              </a:ext>
            </a:extLst>
          </p:cNvPr>
          <p:cNvGrpSpPr/>
          <p:nvPr/>
        </p:nvGrpSpPr>
        <p:grpSpPr>
          <a:xfrm>
            <a:off x="1366646" y="2187726"/>
            <a:ext cx="2952618" cy="1048678"/>
            <a:chOff x="1024984" y="1280311"/>
            <a:chExt cx="2214463" cy="786508"/>
          </a:xfrm>
        </p:grpSpPr>
        <p:sp>
          <p:nvSpPr>
            <p:cNvPr id="25" name="TextBox 19">
              <a:extLst>
                <a:ext uri="{FF2B5EF4-FFF2-40B4-BE49-F238E27FC236}">
                  <a16:creationId xmlns:a16="http://schemas.microsoft.com/office/drawing/2014/main" id="{557BD1C6-E4D8-654F-ADA1-6EC2B9F10641}"/>
                </a:ext>
              </a:extLst>
            </p:cNvPr>
            <p:cNvSpPr txBox="1"/>
            <p:nvPr/>
          </p:nvSpPr>
          <p:spPr>
            <a:xfrm>
              <a:off x="1701240" y="1280311"/>
              <a:ext cx="1538207" cy="230833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r">
                <a:defRPr/>
              </a:pPr>
              <a:r>
                <a:rPr lang="en-US" sz="2600" b="1" dirty="0"/>
                <a:t>Protection Function</a:t>
              </a:r>
              <a:endParaRPr lang="en-US" sz="2600" dirty="0"/>
            </a:p>
            <a:p>
              <a:pPr algn="r" eaLnBrk="1" fontAlgn="auto" hangingPunct="1">
                <a:defRPr/>
              </a:pPr>
              <a:endParaRPr lang="zh-CN" altLang="en-US" sz="1867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TextBox 20">
              <a:extLst>
                <a:ext uri="{FF2B5EF4-FFF2-40B4-BE49-F238E27FC236}">
                  <a16:creationId xmlns:a16="http://schemas.microsoft.com/office/drawing/2014/main" id="{F7A2FC27-D29A-0842-86F1-ADDE79B863F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24984" y="1612849"/>
              <a:ext cx="2204903" cy="453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 algn="r"/>
              <a:r>
                <a:rPr lang="en-US" sz="1600" dirty="0"/>
                <a:t>The </a:t>
              </a:r>
              <a:r>
                <a:rPr lang="en-US" sz="1600" b="1" dirty="0"/>
                <a:t>core function</a:t>
              </a:r>
              <a:r>
                <a:rPr lang="en-US" sz="1600" dirty="0"/>
                <a:t> of insurance. Provides </a:t>
              </a:r>
              <a:r>
                <a:rPr lang="en-US" sz="1600" b="1" dirty="0"/>
                <a:t>financial protection</a:t>
              </a:r>
              <a:r>
                <a:rPr lang="en-US" sz="1600" dirty="0"/>
                <a:t> against unforeseen losses or damage.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294320AD-634C-E14E-828C-77AAA94387E8}"/>
              </a:ext>
            </a:extLst>
          </p:cNvPr>
          <p:cNvGrpSpPr/>
          <p:nvPr/>
        </p:nvGrpSpPr>
        <p:grpSpPr>
          <a:xfrm>
            <a:off x="1366646" y="4291678"/>
            <a:ext cx="2939871" cy="1063966"/>
            <a:chOff x="1024984" y="2858275"/>
            <a:chExt cx="2204903" cy="797974"/>
          </a:xfrm>
        </p:grpSpPr>
        <p:sp>
          <p:nvSpPr>
            <p:cNvPr id="28" name="TextBox 21">
              <a:extLst>
                <a:ext uri="{FF2B5EF4-FFF2-40B4-BE49-F238E27FC236}">
                  <a16:creationId xmlns:a16="http://schemas.microsoft.com/office/drawing/2014/main" id="{4F801690-7067-9549-BE89-9752160879AB}"/>
                </a:ext>
              </a:extLst>
            </p:cNvPr>
            <p:cNvSpPr txBox="1"/>
            <p:nvPr/>
          </p:nvSpPr>
          <p:spPr>
            <a:xfrm>
              <a:off x="1691679" y="2858275"/>
              <a:ext cx="1538207" cy="230833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r"/>
              <a:r>
                <a:rPr lang="en-US" sz="2600" b="1" dirty="0"/>
                <a:t>Preventive Function</a:t>
              </a:r>
              <a:endParaRPr lang="en-US" sz="2600" dirty="0"/>
            </a:p>
          </p:txBody>
        </p:sp>
        <p:sp>
          <p:nvSpPr>
            <p:cNvPr id="29" name="TextBox 22">
              <a:extLst>
                <a:ext uri="{FF2B5EF4-FFF2-40B4-BE49-F238E27FC236}">
                  <a16:creationId xmlns:a16="http://schemas.microsoft.com/office/drawing/2014/main" id="{C49155E6-2CE7-2E49-9BF2-95C5B3B3C93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24984" y="3202279"/>
              <a:ext cx="2204903" cy="453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Prevent and mitigate risk, reducing accidents values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1" name="Рисунок 30" descr="Радиоактивный">
            <a:extLst>
              <a:ext uri="{FF2B5EF4-FFF2-40B4-BE49-F238E27FC236}">
                <a16:creationId xmlns:a16="http://schemas.microsoft.com/office/drawing/2014/main" id="{46620A7A-32E7-3A45-92CE-70DB4DAB0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7960" y="2418876"/>
            <a:ext cx="914400" cy="914400"/>
          </a:xfrm>
          <a:prstGeom prst="rect">
            <a:avLst/>
          </a:prstGeom>
        </p:spPr>
      </p:pic>
      <p:pic>
        <p:nvPicPr>
          <p:cNvPr id="35" name="Рисунок 34" descr="Деньги">
            <a:extLst>
              <a:ext uri="{FF2B5EF4-FFF2-40B4-BE49-F238E27FC236}">
                <a16:creationId xmlns:a16="http://schemas.microsoft.com/office/drawing/2014/main" id="{54087D35-9BC0-5943-B7AF-CF6289B079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97990" y="2333229"/>
            <a:ext cx="914400" cy="914400"/>
          </a:xfrm>
          <a:prstGeom prst="rect">
            <a:avLst/>
          </a:prstGeom>
        </p:spPr>
      </p:pic>
      <p:pic>
        <p:nvPicPr>
          <p:cNvPr id="39" name="Рисунок 38" descr="Тенденция к понижению">
            <a:extLst>
              <a:ext uri="{FF2B5EF4-FFF2-40B4-BE49-F238E27FC236}">
                <a16:creationId xmlns:a16="http://schemas.microsoft.com/office/drawing/2014/main" id="{4C1DE9B8-EFC4-AD44-BB41-ED2CF61218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51199" y="4470531"/>
            <a:ext cx="914400" cy="914400"/>
          </a:xfrm>
          <a:prstGeom prst="rect">
            <a:avLst/>
          </a:prstGeom>
        </p:spPr>
      </p:pic>
      <p:pic>
        <p:nvPicPr>
          <p:cNvPr id="43" name="Рисунок 42" descr="Контрольный список">
            <a:extLst>
              <a:ext uri="{FF2B5EF4-FFF2-40B4-BE49-F238E27FC236}">
                <a16:creationId xmlns:a16="http://schemas.microsoft.com/office/drawing/2014/main" id="{FD4F650C-8CDD-904B-8459-B56D7A2BAA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27883" y="4441242"/>
            <a:ext cx="914400" cy="914400"/>
          </a:xfrm>
          <a:prstGeom prst="rect">
            <a:avLst/>
          </a:prstGeom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AA66D592-A5C1-FD4F-ACD9-C4C3D772B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543" y="0"/>
            <a:ext cx="2875783" cy="17714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868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25E8-EC88-954D-B82C-84EE5E1DA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Interested parties in development</a:t>
            </a:r>
            <a:endParaRPr lang="en-UA" dirty="0"/>
          </a:p>
        </p:txBody>
      </p:sp>
      <p:grpSp>
        <p:nvGrpSpPr>
          <p:cNvPr id="23" name="组合 43">
            <a:extLst>
              <a:ext uri="{FF2B5EF4-FFF2-40B4-BE49-F238E27FC236}">
                <a16:creationId xmlns:a16="http://schemas.microsoft.com/office/drawing/2014/main" id="{D3D0E3E1-2B2B-604F-A212-F1C3F602E6AE}"/>
              </a:ext>
            </a:extLst>
          </p:cNvPr>
          <p:cNvGrpSpPr/>
          <p:nvPr/>
        </p:nvGrpSpPr>
        <p:grpSpPr>
          <a:xfrm>
            <a:off x="8575240" y="3571308"/>
            <a:ext cx="2172194" cy="426805"/>
            <a:chOff x="5922723" y="2394881"/>
            <a:chExt cx="1629146" cy="320104"/>
          </a:xfrm>
        </p:grpSpPr>
        <p:cxnSp>
          <p:nvCxnSpPr>
            <p:cNvPr id="24" name="直接连接符 5">
              <a:extLst>
                <a:ext uri="{FF2B5EF4-FFF2-40B4-BE49-F238E27FC236}">
                  <a16:creationId xmlns:a16="http://schemas.microsoft.com/office/drawing/2014/main" id="{020A7771-15B9-6844-9384-1F28EA3AC3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22723" y="2549057"/>
              <a:ext cx="1629146" cy="0"/>
            </a:xfrm>
            <a:prstGeom prst="line">
              <a:avLst/>
            </a:prstGeom>
            <a:ln w="12700" cap="flat" cmpd="sng" algn="ctr">
              <a:solidFill>
                <a:schemeClr val="dk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6">
              <a:extLst>
                <a:ext uri="{FF2B5EF4-FFF2-40B4-BE49-F238E27FC236}">
                  <a16:creationId xmlns:a16="http://schemas.microsoft.com/office/drawing/2014/main" id="{A5359B2E-8B4F-E344-81C1-F5CE07928521}"/>
                </a:ext>
              </a:extLst>
            </p:cNvPr>
            <p:cNvSpPr/>
            <p:nvPr/>
          </p:nvSpPr>
          <p:spPr>
            <a:xfrm rot="10800000" flipV="1">
              <a:off x="6500717" y="2394881"/>
              <a:ext cx="320104" cy="320104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 w="190500">
              <a:solidFill>
                <a:schemeClr val="bg1"/>
              </a:solidFill>
            </a:ln>
            <a:effectLst>
              <a:outerShdw blurRad="38100" dist="381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de-DE" sz="533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42">
            <a:extLst>
              <a:ext uri="{FF2B5EF4-FFF2-40B4-BE49-F238E27FC236}">
                <a16:creationId xmlns:a16="http://schemas.microsoft.com/office/drawing/2014/main" id="{0CD937D1-757D-144B-9647-5E9FB63BF14E}"/>
              </a:ext>
            </a:extLst>
          </p:cNvPr>
          <p:cNvGrpSpPr/>
          <p:nvPr/>
        </p:nvGrpSpPr>
        <p:grpSpPr>
          <a:xfrm>
            <a:off x="1409251" y="3556588"/>
            <a:ext cx="2073940" cy="426805"/>
            <a:chOff x="1674880" y="2394881"/>
            <a:chExt cx="1555455" cy="320104"/>
          </a:xfrm>
        </p:grpSpPr>
        <p:cxnSp>
          <p:nvCxnSpPr>
            <p:cNvPr id="28" name="直接连接符 4">
              <a:extLst>
                <a:ext uri="{FF2B5EF4-FFF2-40B4-BE49-F238E27FC236}">
                  <a16:creationId xmlns:a16="http://schemas.microsoft.com/office/drawing/2014/main" id="{ED30B915-68D2-124F-9BE3-E0191A9221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74880" y="2549057"/>
              <a:ext cx="1555455" cy="0"/>
            </a:xfrm>
            <a:prstGeom prst="line">
              <a:avLst/>
            </a:prstGeom>
            <a:ln w="12700" cap="flat" cmpd="sng" algn="ctr">
              <a:solidFill>
                <a:schemeClr val="dk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椭圆 9">
              <a:extLst>
                <a:ext uri="{FF2B5EF4-FFF2-40B4-BE49-F238E27FC236}">
                  <a16:creationId xmlns:a16="http://schemas.microsoft.com/office/drawing/2014/main" id="{015AFDDB-A2AF-B54A-9BC5-179C18B11E7F}"/>
                </a:ext>
              </a:extLst>
            </p:cNvPr>
            <p:cNvSpPr/>
            <p:nvPr/>
          </p:nvSpPr>
          <p:spPr>
            <a:xfrm rot="10800000" flipV="1">
              <a:off x="2219531" y="2394881"/>
              <a:ext cx="320104" cy="320104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190500">
              <a:solidFill>
                <a:schemeClr val="bg1"/>
              </a:solidFill>
            </a:ln>
            <a:effectLst>
              <a:outerShdw blurRad="38100" dist="381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92500" lnSpcReduction="10000"/>
            </a:bodyPr>
            <a:lstStyle/>
            <a:p>
              <a:pPr algn="ctr"/>
              <a:endParaRPr lang="de-DE" sz="1668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13">
            <a:extLst>
              <a:ext uri="{FF2B5EF4-FFF2-40B4-BE49-F238E27FC236}">
                <a16:creationId xmlns:a16="http://schemas.microsoft.com/office/drawing/2014/main" id="{582981C2-E281-4249-8091-2BF24BA54250}"/>
              </a:ext>
            </a:extLst>
          </p:cNvPr>
          <p:cNvGrpSpPr/>
          <p:nvPr/>
        </p:nvGrpSpPr>
        <p:grpSpPr>
          <a:xfrm>
            <a:off x="1327584" y="4644439"/>
            <a:ext cx="2042540" cy="630943"/>
            <a:chOff x="1919873" y="3001377"/>
            <a:chExt cx="2042540" cy="630942"/>
          </a:xfrm>
        </p:grpSpPr>
        <p:sp>
          <p:nvSpPr>
            <p:cNvPr id="41" name="文本框 59">
              <a:extLst>
                <a:ext uri="{FF2B5EF4-FFF2-40B4-BE49-F238E27FC236}">
                  <a16:creationId xmlns:a16="http://schemas.microsoft.com/office/drawing/2014/main" id="{EC3B5D1F-C10C-294E-9A94-6CC04D7ED029}"/>
                </a:ext>
              </a:extLst>
            </p:cNvPr>
            <p:cNvSpPr txBox="1"/>
            <p:nvPr/>
          </p:nvSpPr>
          <p:spPr>
            <a:xfrm>
              <a:off x="1919873" y="3324542"/>
              <a:ext cx="2042540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Similar functions</a:t>
              </a:r>
              <a:b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</a:b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文本框 60">
              <a:extLst>
                <a:ext uri="{FF2B5EF4-FFF2-40B4-BE49-F238E27FC236}">
                  <a16:creationId xmlns:a16="http://schemas.microsoft.com/office/drawing/2014/main" id="{F098B478-D15C-BA48-8F7C-A6C893A82B9F}"/>
                </a:ext>
              </a:extLst>
            </p:cNvPr>
            <p:cNvSpPr txBox="1"/>
            <p:nvPr/>
          </p:nvSpPr>
          <p:spPr>
            <a:xfrm>
              <a:off x="2046172" y="3001377"/>
              <a:ext cx="1789943" cy="323165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altLang="zh-CN" sz="1867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First party</a:t>
              </a:r>
              <a:endParaRPr lang="zh-CN" altLang="en-US" sz="1867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2">
            <a:extLst>
              <a:ext uri="{FF2B5EF4-FFF2-40B4-BE49-F238E27FC236}">
                <a16:creationId xmlns:a16="http://schemas.microsoft.com/office/drawing/2014/main" id="{43DF2249-1792-5348-A74E-B4B98693E1A3}"/>
              </a:ext>
            </a:extLst>
          </p:cNvPr>
          <p:cNvGrpSpPr/>
          <p:nvPr/>
        </p:nvGrpSpPr>
        <p:grpSpPr>
          <a:xfrm>
            <a:off x="4917107" y="3556588"/>
            <a:ext cx="2073940" cy="426805"/>
            <a:chOff x="1674880" y="2394881"/>
            <a:chExt cx="1555455" cy="320104"/>
          </a:xfrm>
        </p:grpSpPr>
        <p:cxnSp>
          <p:nvCxnSpPr>
            <p:cNvPr id="46" name="直接连接符 4">
              <a:extLst>
                <a:ext uri="{FF2B5EF4-FFF2-40B4-BE49-F238E27FC236}">
                  <a16:creationId xmlns:a16="http://schemas.microsoft.com/office/drawing/2014/main" id="{AFA1DF06-1FF5-DF4A-83B3-C73D5283ED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74880" y="2549057"/>
              <a:ext cx="1555455" cy="0"/>
            </a:xfrm>
            <a:prstGeom prst="line">
              <a:avLst/>
            </a:prstGeom>
            <a:ln w="12700" cap="flat" cmpd="sng" algn="ctr">
              <a:solidFill>
                <a:schemeClr val="dk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椭圆 9">
              <a:extLst>
                <a:ext uri="{FF2B5EF4-FFF2-40B4-BE49-F238E27FC236}">
                  <a16:creationId xmlns:a16="http://schemas.microsoft.com/office/drawing/2014/main" id="{4F81BDC4-35B4-D646-9ADC-BC0CA9AB5519}"/>
                </a:ext>
              </a:extLst>
            </p:cNvPr>
            <p:cNvSpPr/>
            <p:nvPr/>
          </p:nvSpPr>
          <p:spPr>
            <a:xfrm rot="10800000" flipV="1">
              <a:off x="2219531" y="2394881"/>
              <a:ext cx="320104" cy="320104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190500">
              <a:solidFill>
                <a:schemeClr val="bg1"/>
              </a:solidFill>
            </a:ln>
            <a:effectLst>
              <a:outerShdw blurRad="38100" dist="381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92500" lnSpcReduction="10000"/>
            </a:bodyPr>
            <a:lstStyle/>
            <a:p>
              <a:pPr algn="ctr"/>
              <a:endParaRPr lang="de-DE" sz="1668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13">
            <a:extLst>
              <a:ext uri="{FF2B5EF4-FFF2-40B4-BE49-F238E27FC236}">
                <a16:creationId xmlns:a16="http://schemas.microsoft.com/office/drawing/2014/main" id="{758DA489-8EAB-8646-BE83-A57816B076F7}"/>
              </a:ext>
            </a:extLst>
          </p:cNvPr>
          <p:cNvGrpSpPr/>
          <p:nvPr/>
        </p:nvGrpSpPr>
        <p:grpSpPr>
          <a:xfrm>
            <a:off x="4835440" y="4644439"/>
            <a:ext cx="2042540" cy="630943"/>
            <a:chOff x="1919873" y="3001377"/>
            <a:chExt cx="2042540" cy="630942"/>
          </a:xfrm>
        </p:grpSpPr>
        <p:sp>
          <p:nvSpPr>
            <p:cNvPr id="49" name="文本框 59">
              <a:extLst>
                <a:ext uri="{FF2B5EF4-FFF2-40B4-BE49-F238E27FC236}">
                  <a16:creationId xmlns:a16="http://schemas.microsoft.com/office/drawing/2014/main" id="{C0B57FC0-FCD9-3E46-8F81-1E7CB50DA380}"/>
                </a:ext>
              </a:extLst>
            </p:cNvPr>
            <p:cNvSpPr txBox="1"/>
            <p:nvPr/>
          </p:nvSpPr>
          <p:spPr>
            <a:xfrm>
              <a:off x="1919873" y="3324542"/>
              <a:ext cx="2042540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Service consumers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文本框 60">
              <a:extLst>
                <a:ext uri="{FF2B5EF4-FFF2-40B4-BE49-F238E27FC236}">
                  <a16:creationId xmlns:a16="http://schemas.microsoft.com/office/drawing/2014/main" id="{3E87847B-8D33-F940-98BB-71E53F9521B5}"/>
                </a:ext>
              </a:extLst>
            </p:cNvPr>
            <p:cNvSpPr txBox="1"/>
            <p:nvPr/>
          </p:nvSpPr>
          <p:spPr>
            <a:xfrm>
              <a:off x="2046172" y="3001377"/>
              <a:ext cx="1789943" cy="323165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altLang="zh-CN" sz="1867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Second party</a:t>
              </a:r>
              <a:endParaRPr lang="zh-CN" altLang="en-US" sz="1867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组合 13">
            <a:extLst>
              <a:ext uri="{FF2B5EF4-FFF2-40B4-BE49-F238E27FC236}">
                <a16:creationId xmlns:a16="http://schemas.microsoft.com/office/drawing/2014/main" id="{16ED0C44-777B-C349-8FE0-EAC94D768F47}"/>
              </a:ext>
            </a:extLst>
          </p:cNvPr>
          <p:cNvGrpSpPr/>
          <p:nvPr/>
        </p:nvGrpSpPr>
        <p:grpSpPr>
          <a:xfrm>
            <a:off x="8538030" y="4644439"/>
            <a:ext cx="2042540" cy="630943"/>
            <a:chOff x="1919873" y="3001377"/>
            <a:chExt cx="2042540" cy="630942"/>
          </a:xfrm>
        </p:grpSpPr>
        <p:sp>
          <p:nvSpPr>
            <p:cNvPr id="52" name="文本框 59">
              <a:extLst>
                <a:ext uri="{FF2B5EF4-FFF2-40B4-BE49-F238E27FC236}">
                  <a16:creationId xmlns:a16="http://schemas.microsoft.com/office/drawing/2014/main" id="{1476C863-FB49-824B-BAF8-B31743B478D6}"/>
                </a:ext>
              </a:extLst>
            </p:cNvPr>
            <p:cNvSpPr txBox="1"/>
            <p:nvPr/>
          </p:nvSpPr>
          <p:spPr>
            <a:xfrm>
              <a:off x="1919873" y="3324542"/>
              <a:ext cx="2042540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Service providers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文本框 60">
              <a:extLst>
                <a:ext uri="{FF2B5EF4-FFF2-40B4-BE49-F238E27FC236}">
                  <a16:creationId xmlns:a16="http://schemas.microsoft.com/office/drawing/2014/main" id="{2CA4F1D9-CE47-5143-A136-B161ED34E079}"/>
                </a:ext>
              </a:extLst>
            </p:cNvPr>
            <p:cNvSpPr txBox="1"/>
            <p:nvPr/>
          </p:nvSpPr>
          <p:spPr>
            <a:xfrm>
              <a:off x="2046172" y="3001377"/>
              <a:ext cx="1789943" cy="323165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altLang="zh-CN" sz="1867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Third party</a:t>
              </a:r>
              <a:endParaRPr lang="zh-CN" altLang="en-US" sz="1867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54" name="Picture 2">
            <a:extLst>
              <a:ext uri="{FF2B5EF4-FFF2-40B4-BE49-F238E27FC236}">
                <a16:creationId xmlns:a16="http://schemas.microsoft.com/office/drawing/2014/main" id="{930FE2B4-8559-A940-822B-352E0C42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543" y="0"/>
            <a:ext cx="2875783" cy="17714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883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25E8-EC88-954D-B82C-84EE5E1DA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Interested parties in development</a:t>
            </a:r>
            <a:endParaRPr lang="en-UA" dirty="0"/>
          </a:p>
        </p:txBody>
      </p:sp>
      <p:grpSp>
        <p:nvGrpSpPr>
          <p:cNvPr id="23" name="组合 43">
            <a:extLst>
              <a:ext uri="{FF2B5EF4-FFF2-40B4-BE49-F238E27FC236}">
                <a16:creationId xmlns:a16="http://schemas.microsoft.com/office/drawing/2014/main" id="{D3D0E3E1-2B2B-604F-A212-F1C3F602E6AE}"/>
              </a:ext>
            </a:extLst>
          </p:cNvPr>
          <p:cNvGrpSpPr/>
          <p:nvPr/>
        </p:nvGrpSpPr>
        <p:grpSpPr>
          <a:xfrm>
            <a:off x="8575240" y="3571308"/>
            <a:ext cx="2172194" cy="426805"/>
            <a:chOff x="5922723" y="2394881"/>
            <a:chExt cx="1629146" cy="320104"/>
          </a:xfrm>
        </p:grpSpPr>
        <p:cxnSp>
          <p:nvCxnSpPr>
            <p:cNvPr id="24" name="直接连接符 5">
              <a:extLst>
                <a:ext uri="{FF2B5EF4-FFF2-40B4-BE49-F238E27FC236}">
                  <a16:creationId xmlns:a16="http://schemas.microsoft.com/office/drawing/2014/main" id="{020A7771-15B9-6844-9384-1F28EA3AC3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22723" y="2549057"/>
              <a:ext cx="1629146" cy="0"/>
            </a:xfrm>
            <a:prstGeom prst="line">
              <a:avLst/>
            </a:prstGeom>
            <a:ln w="12700" cap="flat" cmpd="sng" algn="ctr">
              <a:solidFill>
                <a:schemeClr val="dk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6">
              <a:extLst>
                <a:ext uri="{FF2B5EF4-FFF2-40B4-BE49-F238E27FC236}">
                  <a16:creationId xmlns:a16="http://schemas.microsoft.com/office/drawing/2014/main" id="{A5359B2E-8B4F-E344-81C1-F5CE07928521}"/>
                </a:ext>
              </a:extLst>
            </p:cNvPr>
            <p:cNvSpPr/>
            <p:nvPr/>
          </p:nvSpPr>
          <p:spPr>
            <a:xfrm rot="10800000" flipV="1">
              <a:off x="6500717" y="2394881"/>
              <a:ext cx="320104" cy="320104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 w="190500">
              <a:solidFill>
                <a:schemeClr val="bg1"/>
              </a:solidFill>
            </a:ln>
            <a:effectLst>
              <a:outerShdw blurRad="38100" dist="381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de-DE" sz="533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42">
            <a:extLst>
              <a:ext uri="{FF2B5EF4-FFF2-40B4-BE49-F238E27FC236}">
                <a16:creationId xmlns:a16="http://schemas.microsoft.com/office/drawing/2014/main" id="{0CD937D1-757D-144B-9647-5E9FB63BF14E}"/>
              </a:ext>
            </a:extLst>
          </p:cNvPr>
          <p:cNvGrpSpPr/>
          <p:nvPr/>
        </p:nvGrpSpPr>
        <p:grpSpPr>
          <a:xfrm>
            <a:off x="1409251" y="3556588"/>
            <a:ext cx="2073940" cy="426805"/>
            <a:chOff x="1674880" y="2394881"/>
            <a:chExt cx="1555455" cy="320104"/>
          </a:xfrm>
        </p:grpSpPr>
        <p:cxnSp>
          <p:nvCxnSpPr>
            <p:cNvPr id="28" name="直接连接符 4">
              <a:extLst>
                <a:ext uri="{FF2B5EF4-FFF2-40B4-BE49-F238E27FC236}">
                  <a16:creationId xmlns:a16="http://schemas.microsoft.com/office/drawing/2014/main" id="{ED30B915-68D2-124F-9BE3-E0191A9221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74880" y="2549057"/>
              <a:ext cx="1555455" cy="0"/>
            </a:xfrm>
            <a:prstGeom prst="line">
              <a:avLst/>
            </a:prstGeom>
            <a:ln w="12700" cap="flat" cmpd="sng" algn="ctr">
              <a:solidFill>
                <a:schemeClr val="dk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椭圆 9">
              <a:extLst>
                <a:ext uri="{FF2B5EF4-FFF2-40B4-BE49-F238E27FC236}">
                  <a16:creationId xmlns:a16="http://schemas.microsoft.com/office/drawing/2014/main" id="{015AFDDB-A2AF-B54A-9BC5-179C18B11E7F}"/>
                </a:ext>
              </a:extLst>
            </p:cNvPr>
            <p:cNvSpPr/>
            <p:nvPr/>
          </p:nvSpPr>
          <p:spPr>
            <a:xfrm rot="10800000" flipV="1">
              <a:off x="2219531" y="2394881"/>
              <a:ext cx="320104" cy="320104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190500">
              <a:solidFill>
                <a:schemeClr val="bg1"/>
              </a:solidFill>
            </a:ln>
            <a:effectLst>
              <a:outerShdw blurRad="38100" dist="381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92500" lnSpcReduction="10000"/>
            </a:bodyPr>
            <a:lstStyle/>
            <a:p>
              <a:pPr algn="ctr"/>
              <a:endParaRPr lang="de-DE" sz="1668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13">
            <a:extLst>
              <a:ext uri="{FF2B5EF4-FFF2-40B4-BE49-F238E27FC236}">
                <a16:creationId xmlns:a16="http://schemas.microsoft.com/office/drawing/2014/main" id="{582981C2-E281-4249-8091-2BF24BA54250}"/>
              </a:ext>
            </a:extLst>
          </p:cNvPr>
          <p:cNvGrpSpPr/>
          <p:nvPr/>
        </p:nvGrpSpPr>
        <p:grpSpPr>
          <a:xfrm>
            <a:off x="1327584" y="5275382"/>
            <a:ext cx="2042540" cy="630943"/>
            <a:chOff x="1919873" y="3001377"/>
            <a:chExt cx="2042540" cy="630942"/>
          </a:xfrm>
        </p:grpSpPr>
        <p:sp>
          <p:nvSpPr>
            <p:cNvPr id="41" name="文本框 59">
              <a:extLst>
                <a:ext uri="{FF2B5EF4-FFF2-40B4-BE49-F238E27FC236}">
                  <a16:creationId xmlns:a16="http://schemas.microsoft.com/office/drawing/2014/main" id="{EC3B5D1F-C10C-294E-9A94-6CC04D7ED029}"/>
                </a:ext>
              </a:extLst>
            </p:cNvPr>
            <p:cNvSpPr txBox="1"/>
            <p:nvPr/>
          </p:nvSpPr>
          <p:spPr>
            <a:xfrm>
              <a:off x="1919873" y="3324542"/>
              <a:ext cx="2042540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Same functions</a:t>
              </a:r>
              <a:b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</a:b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文本框 60">
              <a:extLst>
                <a:ext uri="{FF2B5EF4-FFF2-40B4-BE49-F238E27FC236}">
                  <a16:creationId xmlns:a16="http://schemas.microsoft.com/office/drawing/2014/main" id="{F098B478-D15C-BA48-8F7C-A6C893A82B9F}"/>
                </a:ext>
              </a:extLst>
            </p:cNvPr>
            <p:cNvSpPr txBox="1"/>
            <p:nvPr/>
          </p:nvSpPr>
          <p:spPr>
            <a:xfrm>
              <a:off x="2046172" y="3001377"/>
              <a:ext cx="1789943" cy="323165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Government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2">
            <a:extLst>
              <a:ext uri="{FF2B5EF4-FFF2-40B4-BE49-F238E27FC236}">
                <a16:creationId xmlns:a16="http://schemas.microsoft.com/office/drawing/2014/main" id="{43DF2249-1792-5348-A74E-B4B98693E1A3}"/>
              </a:ext>
            </a:extLst>
          </p:cNvPr>
          <p:cNvGrpSpPr/>
          <p:nvPr/>
        </p:nvGrpSpPr>
        <p:grpSpPr>
          <a:xfrm>
            <a:off x="4917107" y="3556588"/>
            <a:ext cx="2073940" cy="426805"/>
            <a:chOff x="1674880" y="2394881"/>
            <a:chExt cx="1555455" cy="320104"/>
          </a:xfrm>
        </p:grpSpPr>
        <p:cxnSp>
          <p:nvCxnSpPr>
            <p:cNvPr id="46" name="直接连接符 4">
              <a:extLst>
                <a:ext uri="{FF2B5EF4-FFF2-40B4-BE49-F238E27FC236}">
                  <a16:creationId xmlns:a16="http://schemas.microsoft.com/office/drawing/2014/main" id="{AFA1DF06-1FF5-DF4A-83B3-C73D5283ED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74880" y="2549057"/>
              <a:ext cx="1555455" cy="0"/>
            </a:xfrm>
            <a:prstGeom prst="line">
              <a:avLst/>
            </a:prstGeom>
            <a:ln w="12700" cap="flat" cmpd="sng" algn="ctr">
              <a:solidFill>
                <a:schemeClr val="dk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椭圆 9">
              <a:extLst>
                <a:ext uri="{FF2B5EF4-FFF2-40B4-BE49-F238E27FC236}">
                  <a16:creationId xmlns:a16="http://schemas.microsoft.com/office/drawing/2014/main" id="{4F81BDC4-35B4-D646-9ADC-BC0CA9AB5519}"/>
                </a:ext>
              </a:extLst>
            </p:cNvPr>
            <p:cNvSpPr/>
            <p:nvPr/>
          </p:nvSpPr>
          <p:spPr>
            <a:xfrm rot="10800000" flipV="1">
              <a:off x="2219531" y="2394881"/>
              <a:ext cx="320104" cy="320104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190500">
              <a:solidFill>
                <a:schemeClr val="bg1"/>
              </a:solidFill>
            </a:ln>
            <a:effectLst>
              <a:outerShdw blurRad="38100" dist="381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92500" lnSpcReduction="10000"/>
            </a:bodyPr>
            <a:lstStyle/>
            <a:p>
              <a:pPr algn="ctr"/>
              <a:endParaRPr lang="de-DE" sz="1668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13">
            <a:extLst>
              <a:ext uri="{FF2B5EF4-FFF2-40B4-BE49-F238E27FC236}">
                <a16:creationId xmlns:a16="http://schemas.microsoft.com/office/drawing/2014/main" id="{758DA489-8EAB-8646-BE83-A57816B076F7}"/>
              </a:ext>
            </a:extLst>
          </p:cNvPr>
          <p:cNvGrpSpPr/>
          <p:nvPr/>
        </p:nvGrpSpPr>
        <p:grpSpPr>
          <a:xfrm>
            <a:off x="4835440" y="4644439"/>
            <a:ext cx="2042540" cy="630943"/>
            <a:chOff x="1919873" y="3001377"/>
            <a:chExt cx="2042540" cy="630942"/>
          </a:xfrm>
        </p:grpSpPr>
        <p:sp>
          <p:nvSpPr>
            <p:cNvPr id="49" name="文本框 59">
              <a:extLst>
                <a:ext uri="{FF2B5EF4-FFF2-40B4-BE49-F238E27FC236}">
                  <a16:creationId xmlns:a16="http://schemas.microsoft.com/office/drawing/2014/main" id="{C0B57FC0-FCD9-3E46-8F81-1E7CB50DA380}"/>
                </a:ext>
              </a:extLst>
            </p:cNvPr>
            <p:cNvSpPr txBox="1"/>
            <p:nvPr/>
          </p:nvSpPr>
          <p:spPr>
            <a:xfrm>
              <a:off x="1919873" y="3324542"/>
              <a:ext cx="2042540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Consuming service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文本框 60">
              <a:extLst>
                <a:ext uri="{FF2B5EF4-FFF2-40B4-BE49-F238E27FC236}">
                  <a16:creationId xmlns:a16="http://schemas.microsoft.com/office/drawing/2014/main" id="{3E87847B-8D33-F940-98BB-71E53F9521B5}"/>
                </a:ext>
              </a:extLst>
            </p:cNvPr>
            <p:cNvSpPr txBox="1"/>
            <p:nvPr/>
          </p:nvSpPr>
          <p:spPr>
            <a:xfrm>
              <a:off x="2046172" y="3001377"/>
              <a:ext cx="1789943" cy="323165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altLang="zh-CN" sz="1867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Second party</a:t>
              </a:r>
              <a:endParaRPr lang="zh-CN" altLang="en-US" sz="1867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组合 13">
            <a:extLst>
              <a:ext uri="{FF2B5EF4-FFF2-40B4-BE49-F238E27FC236}">
                <a16:creationId xmlns:a16="http://schemas.microsoft.com/office/drawing/2014/main" id="{16ED0C44-777B-C349-8FE0-EAC94D768F47}"/>
              </a:ext>
            </a:extLst>
          </p:cNvPr>
          <p:cNvGrpSpPr/>
          <p:nvPr/>
        </p:nvGrpSpPr>
        <p:grpSpPr>
          <a:xfrm>
            <a:off x="8538030" y="4644439"/>
            <a:ext cx="2042540" cy="630943"/>
            <a:chOff x="1919873" y="3001377"/>
            <a:chExt cx="2042540" cy="630942"/>
          </a:xfrm>
        </p:grpSpPr>
        <p:sp>
          <p:nvSpPr>
            <p:cNvPr id="52" name="文本框 59">
              <a:extLst>
                <a:ext uri="{FF2B5EF4-FFF2-40B4-BE49-F238E27FC236}">
                  <a16:creationId xmlns:a16="http://schemas.microsoft.com/office/drawing/2014/main" id="{1476C863-FB49-824B-BAF8-B31743B478D6}"/>
                </a:ext>
              </a:extLst>
            </p:cNvPr>
            <p:cNvSpPr txBox="1"/>
            <p:nvPr/>
          </p:nvSpPr>
          <p:spPr>
            <a:xfrm>
              <a:off x="1919873" y="3324542"/>
              <a:ext cx="2042540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Professionals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文本框 60">
              <a:extLst>
                <a:ext uri="{FF2B5EF4-FFF2-40B4-BE49-F238E27FC236}">
                  <a16:creationId xmlns:a16="http://schemas.microsoft.com/office/drawing/2014/main" id="{2CA4F1D9-CE47-5143-A136-B161ED34E079}"/>
                </a:ext>
              </a:extLst>
            </p:cNvPr>
            <p:cNvSpPr txBox="1"/>
            <p:nvPr/>
          </p:nvSpPr>
          <p:spPr>
            <a:xfrm>
              <a:off x="2046172" y="3001377"/>
              <a:ext cx="1789943" cy="323165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altLang="zh-CN" sz="1867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Third party</a:t>
              </a:r>
              <a:endParaRPr lang="zh-CN" altLang="en-US" sz="1867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3">
            <a:extLst>
              <a:ext uri="{FF2B5EF4-FFF2-40B4-BE49-F238E27FC236}">
                <a16:creationId xmlns:a16="http://schemas.microsoft.com/office/drawing/2014/main" id="{82B4E4A7-9F78-0D46-A383-3439828AACD8}"/>
              </a:ext>
            </a:extLst>
          </p:cNvPr>
          <p:cNvGrpSpPr/>
          <p:nvPr/>
        </p:nvGrpSpPr>
        <p:grpSpPr>
          <a:xfrm>
            <a:off x="838200" y="2256764"/>
            <a:ext cx="3010784" cy="3010784"/>
            <a:chOff x="4153707" y="2047322"/>
            <a:chExt cx="3871003" cy="3871003"/>
          </a:xfrm>
        </p:grpSpPr>
        <p:sp>
          <p:nvSpPr>
            <p:cNvPr id="22" name="椭圆 22">
              <a:extLst>
                <a:ext uri="{FF2B5EF4-FFF2-40B4-BE49-F238E27FC236}">
                  <a16:creationId xmlns:a16="http://schemas.microsoft.com/office/drawing/2014/main" id="{0CC2804D-A44D-B541-BF5E-E517F228850B}"/>
                </a:ext>
              </a:extLst>
            </p:cNvPr>
            <p:cNvSpPr/>
            <p:nvPr/>
          </p:nvSpPr>
          <p:spPr>
            <a:xfrm>
              <a:off x="4153707" y="2047322"/>
              <a:ext cx="3871003" cy="3871003"/>
            </a:xfrm>
            <a:prstGeom prst="ellipse">
              <a:avLst/>
            </a:prstGeom>
            <a:solidFill>
              <a:schemeClr val="accent1"/>
            </a:solidFill>
            <a:ln w="63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133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4">
              <a:extLst>
                <a:ext uri="{FF2B5EF4-FFF2-40B4-BE49-F238E27FC236}">
                  <a16:creationId xmlns:a16="http://schemas.microsoft.com/office/drawing/2014/main" id="{EDF8B2E7-4265-0F47-9A07-03EC3859C23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31486" y="2491414"/>
              <a:ext cx="2738438" cy="311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133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" name="Рисунок 5" descr="Банк">
            <a:extLst>
              <a:ext uri="{FF2B5EF4-FFF2-40B4-BE49-F238E27FC236}">
                <a16:creationId xmlns:a16="http://schemas.microsoft.com/office/drawing/2014/main" id="{65D30658-5F6A-804D-A35D-1C8EC62DB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6544" y="2636560"/>
            <a:ext cx="2042539" cy="2042539"/>
          </a:xfrm>
          <a:prstGeom prst="rect">
            <a:avLst/>
          </a:prstGeom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2C477B2D-168A-7142-896F-D1B89CA52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543" y="0"/>
            <a:ext cx="2875783" cy="17714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0967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25E8-EC88-954D-B82C-84EE5E1DA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Interested parties in development</a:t>
            </a:r>
            <a:endParaRPr lang="en-UA" dirty="0"/>
          </a:p>
        </p:txBody>
      </p:sp>
      <p:grpSp>
        <p:nvGrpSpPr>
          <p:cNvPr id="23" name="组合 43">
            <a:extLst>
              <a:ext uri="{FF2B5EF4-FFF2-40B4-BE49-F238E27FC236}">
                <a16:creationId xmlns:a16="http://schemas.microsoft.com/office/drawing/2014/main" id="{D3D0E3E1-2B2B-604F-A212-F1C3F602E6AE}"/>
              </a:ext>
            </a:extLst>
          </p:cNvPr>
          <p:cNvGrpSpPr/>
          <p:nvPr/>
        </p:nvGrpSpPr>
        <p:grpSpPr>
          <a:xfrm>
            <a:off x="8575240" y="3571308"/>
            <a:ext cx="2172194" cy="426805"/>
            <a:chOff x="5922723" y="2394881"/>
            <a:chExt cx="1629146" cy="320104"/>
          </a:xfrm>
        </p:grpSpPr>
        <p:cxnSp>
          <p:nvCxnSpPr>
            <p:cNvPr id="24" name="直接连接符 5">
              <a:extLst>
                <a:ext uri="{FF2B5EF4-FFF2-40B4-BE49-F238E27FC236}">
                  <a16:creationId xmlns:a16="http://schemas.microsoft.com/office/drawing/2014/main" id="{020A7771-15B9-6844-9384-1F28EA3AC3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22723" y="2549057"/>
              <a:ext cx="1629146" cy="0"/>
            </a:xfrm>
            <a:prstGeom prst="line">
              <a:avLst/>
            </a:prstGeom>
            <a:ln w="12700" cap="flat" cmpd="sng" algn="ctr">
              <a:solidFill>
                <a:schemeClr val="dk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6">
              <a:extLst>
                <a:ext uri="{FF2B5EF4-FFF2-40B4-BE49-F238E27FC236}">
                  <a16:creationId xmlns:a16="http://schemas.microsoft.com/office/drawing/2014/main" id="{A5359B2E-8B4F-E344-81C1-F5CE07928521}"/>
                </a:ext>
              </a:extLst>
            </p:cNvPr>
            <p:cNvSpPr/>
            <p:nvPr/>
          </p:nvSpPr>
          <p:spPr>
            <a:xfrm rot="10800000" flipV="1">
              <a:off x="6500717" y="2394881"/>
              <a:ext cx="320104" cy="320104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 w="190500">
              <a:solidFill>
                <a:schemeClr val="bg1"/>
              </a:solidFill>
            </a:ln>
            <a:effectLst>
              <a:outerShdw blurRad="38100" dist="381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de-DE" sz="533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42">
            <a:extLst>
              <a:ext uri="{FF2B5EF4-FFF2-40B4-BE49-F238E27FC236}">
                <a16:creationId xmlns:a16="http://schemas.microsoft.com/office/drawing/2014/main" id="{0CD937D1-757D-144B-9647-5E9FB63BF14E}"/>
              </a:ext>
            </a:extLst>
          </p:cNvPr>
          <p:cNvGrpSpPr/>
          <p:nvPr/>
        </p:nvGrpSpPr>
        <p:grpSpPr>
          <a:xfrm>
            <a:off x="1409251" y="3556588"/>
            <a:ext cx="2073940" cy="426805"/>
            <a:chOff x="1674880" y="2394881"/>
            <a:chExt cx="1555455" cy="320104"/>
          </a:xfrm>
        </p:grpSpPr>
        <p:cxnSp>
          <p:nvCxnSpPr>
            <p:cNvPr id="28" name="直接连接符 4">
              <a:extLst>
                <a:ext uri="{FF2B5EF4-FFF2-40B4-BE49-F238E27FC236}">
                  <a16:creationId xmlns:a16="http://schemas.microsoft.com/office/drawing/2014/main" id="{ED30B915-68D2-124F-9BE3-E0191A9221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74880" y="2549057"/>
              <a:ext cx="1555455" cy="0"/>
            </a:xfrm>
            <a:prstGeom prst="line">
              <a:avLst/>
            </a:prstGeom>
            <a:ln w="12700" cap="flat" cmpd="sng" algn="ctr">
              <a:solidFill>
                <a:schemeClr val="dk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椭圆 9">
              <a:extLst>
                <a:ext uri="{FF2B5EF4-FFF2-40B4-BE49-F238E27FC236}">
                  <a16:creationId xmlns:a16="http://schemas.microsoft.com/office/drawing/2014/main" id="{015AFDDB-A2AF-B54A-9BC5-179C18B11E7F}"/>
                </a:ext>
              </a:extLst>
            </p:cNvPr>
            <p:cNvSpPr/>
            <p:nvPr/>
          </p:nvSpPr>
          <p:spPr>
            <a:xfrm rot="10800000" flipV="1">
              <a:off x="2219531" y="2394881"/>
              <a:ext cx="320104" cy="320104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190500">
              <a:solidFill>
                <a:schemeClr val="bg1"/>
              </a:solidFill>
            </a:ln>
            <a:effectLst>
              <a:outerShdw blurRad="38100" dist="381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92500" lnSpcReduction="10000"/>
            </a:bodyPr>
            <a:lstStyle/>
            <a:p>
              <a:pPr algn="ctr"/>
              <a:endParaRPr lang="de-DE" sz="1668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13">
            <a:extLst>
              <a:ext uri="{FF2B5EF4-FFF2-40B4-BE49-F238E27FC236}">
                <a16:creationId xmlns:a16="http://schemas.microsoft.com/office/drawing/2014/main" id="{582981C2-E281-4249-8091-2BF24BA54250}"/>
              </a:ext>
            </a:extLst>
          </p:cNvPr>
          <p:cNvGrpSpPr/>
          <p:nvPr/>
        </p:nvGrpSpPr>
        <p:grpSpPr>
          <a:xfrm>
            <a:off x="1327584" y="5275382"/>
            <a:ext cx="2042540" cy="630943"/>
            <a:chOff x="1919873" y="3001377"/>
            <a:chExt cx="2042540" cy="630942"/>
          </a:xfrm>
        </p:grpSpPr>
        <p:sp>
          <p:nvSpPr>
            <p:cNvPr id="41" name="文本框 59">
              <a:extLst>
                <a:ext uri="{FF2B5EF4-FFF2-40B4-BE49-F238E27FC236}">
                  <a16:creationId xmlns:a16="http://schemas.microsoft.com/office/drawing/2014/main" id="{EC3B5D1F-C10C-294E-9A94-6CC04D7ED029}"/>
                </a:ext>
              </a:extLst>
            </p:cNvPr>
            <p:cNvSpPr txBox="1"/>
            <p:nvPr/>
          </p:nvSpPr>
          <p:spPr>
            <a:xfrm>
              <a:off x="1919873" y="3324542"/>
              <a:ext cx="2042540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Same functions</a:t>
              </a:r>
              <a:b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</a:b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文本框 60">
              <a:extLst>
                <a:ext uri="{FF2B5EF4-FFF2-40B4-BE49-F238E27FC236}">
                  <a16:creationId xmlns:a16="http://schemas.microsoft.com/office/drawing/2014/main" id="{F098B478-D15C-BA48-8F7C-A6C893A82B9F}"/>
                </a:ext>
              </a:extLst>
            </p:cNvPr>
            <p:cNvSpPr txBox="1"/>
            <p:nvPr/>
          </p:nvSpPr>
          <p:spPr>
            <a:xfrm>
              <a:off x="2046172" y="3001377"/>
              <a:ext cx="1789943" cy="323165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Government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2">
            <a:extLst>
              <a:ext uri="{FF2B5EF4-FFF2-40B4-BE49-F238E27FC236}">
                <a16:creationId xmlns:a16="http://schemas.microsoft.com/office/drawing/2014/main" id="{43DF2249-1792-5348-A74E-B4B98693E1A3}"/>
              </a:ext>
            </a:extLst>
          </p:cNvPr>
          <p:cNvGrpSpPr/>
          <p:nvPr/>
        </p:nvGrpSpPr>
        <p:grpSpPr>
          <a:xfrm>
            <a:off x="4917107" y="3556588"/>
            <a:ext cx="2073940" cy="426805"/>
            <a:chOff x="1674880" y="2394881"/>
            <a:chExt cx="1555455" cy="320104"/>
          </a:xfrm>
        </p:grpSpPr>
        <p:cxnSp>
          <p:nvCxnSpPr>
            <p:cNvPr id="46" name="直接连接符 4">
              <a:extLst>
                <a:ext uri="{FF2B5EF4-FFF2-40B4-BE49-F238E27FC236}">
                  <a16:creationId xmlns:a16="http://schemas.microsoft.com/office/drawing/2014/main" id="{AFA1DF06-1FF5-DF4A-83B3-C73D5283ED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74880" y="2549057"/>
              <a:ext cx="1555455" cy="0"/>
            </a:xfrm>
            <a:prstGeom prst="line">
              <a:avLst/>
            </a:prstGeom>
            <a:ln w="12700" cap="flat" cmpd="sng" algn="ctr">
              <a:solidFill>
                <a:schemeClr val="dk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椭圆 9">
              <a:extLst>
                <a:ext uri="{FF2B5EF4-FFF2-40B4-BE49-F238E27FC236}">
                  <a16:creationId xmlns:a16="http://schemas.microsoft.com/office/drawing/2014/main" id="{4F81BDC4-35B4-D646-9ADC-BC0CA9AB5519}"/>
                </a:ext>
              </a:extLst>
            </p:cNvPr>
            <p:cNvSpPr/>
            <p:nvPr/>
          </p:nvSpPr>
          <p:spPr>
            <a:xfrm rot="10800000" flipV="1">
              <a:off x="2219531" y="2394881"/>
              <a:ext cx="320104" cy="320104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190500">
              <a:solidFill>
                <a:schemeClr val="bg1"/>
              </a:solidFill>
            </a:ln>
            <a:effectLst>
              <a:outerShdw blurRad="38100" dist="381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92500" lnSpcReduction="10000"/>
            </a:bodyPr>
            <a:lstStyle/>
            <a:p>
              <a:pPr algn="ctr"/>
              <a:endParaRPr lang="de-DE" sz="1668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13">
            <a:extLst>
              <a:ext uri="{FF2B5EF4-FFF2-40B4-BE49-F238E27FC236}">
                <a16:creationId xmlns:a16="http://schemas.microsoft.com/office/drawing/2014/main" id="{758DA489-8EAB-8646-BE83-A57816B076F7}"/>
              </a:ext>
            </a:extLst>
          </p:cNvPr>
          <p:cNvGrpSpPr/>
          <p:nvPr/>
        </p:nvGrpSpPr>
        <p:grpSpPr>
          <a:xfrm>
            <a:off x="4835440" y="5267548"/>
            <a:ext cx="2042540" cy="630943"/>
            <a:chOff x="1919873" y="3001377"/>
            <a:chExt cx="2042540" cy="630942"/>
          </a:xfrm>
        </p:grpSpPr>
        <p:sp>
          <p:nvSpPr>
            <p:cNvPr id="49" name="文本框 59">
              <a:extLst>
                <a:ext uri="{FF2B5EF4-FFF2-40B4-BE49-F238E27FC236}">
                  <a16:creationId xmlns:a16="http://schemas.microsoft.com/office/drawing/2014/main" id="{C0B57FC0-FCD9-3E46-8F81-1E7CB50DA380}"/>
                </a:ext>
              </a:extLst>
            </p:cNvPr>
            <p:cNvSpPr txBox="1"/>
            <p:nvPr/>
          </p:nvSpPr>
          <p:spPr>
            <a:xfrm>
              <a:off x="1919873" y="3324542"/>
              <a:ext cx="2042540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Consuming service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文本框 60">
              <a:extLst>
                <a:ext uri="{FF2B5EF4-FFF2-40B4-BE49-F238E27FC236}">
                  <a16:creationId xmlns:a16="http://schemas.microsoft.com/office/drawing/2014/main" id="{3E87847B-8D33-F940-98BB-71E53F9521B5}"/>
                </a:ext>
              </a:extLst>
            </p:cNvPr>
            <p:cNvSpPr txBox="1"/>
            <p:nvPr/>
          </p:nvSpPr>
          <p:spPr>
            <a:xfrm>
              <a:off x="2046172" y="3001377"/>
              <a:ext cx="1789943" cy="323165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Society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组合 13">
            <a:extLst>
              <a:ext uri="{FF2B5EF4-FFF2-40B4-BE49-F238E27FC236}">
                <a16:creationId xmlns:a16="http://schemas.microsoft.com/office/drawing/2014/main" id="{16ED0C44-777B-C349-8FE0-EAC94D768F47}"/>
              </a:ext>
            </a:extLst>
          </p:cNvPr>
          <p:cNvGrpSpPr/>
          <p:nvPr/>
        </p:nvGrpSpPr>
        <p:grpSpPr>
          <a:xfrm>
            <a:off x="8538030" y="4644439"/>
            <a:ext cx="2042540" cy="630943"/>
            <a:chOff x="1919873" y="3001377"/>
            <a:chExt cx="2042540" cy="630942"/>
          </a:xfrm>
        </p:grpSpPr>
        <p:sp>
          <p:nvSpPr>
            <p:cNvPr id="52" name="文本框 59">
              <a:extLst>
                <a:ext uri="{FF2B5EF4-FFF2-40B4-BE49-F238E27FC236}">
                  <a16:creationId xmlns:a16="http://schemas.microsoft.com/office/drawing/2014/main" id="{1476C863-FB49-824B-BAF8-B31743B478D6}"/>
                </a:ext>
              </a:extLst>
            </p:cNvPr>
            <p:cNvSpPr txBox="1"/>
            <p:nvPr/>
          </p:nvSpPr>
          <p:spPr>
            <a:xfrm>
              <a:off x="1919873" y="3324542"/>
              <a:ext cx="2042540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Professionals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文本框 60">
              <a:extLst>
                <a:ext uri="{FF2B5EF4-FFF2-40B4-BE49-F238E27FC236}">
                  <a16:creationId xmlns:a16="http://schemas.microsoft.com/office/drawing/2014/main" id="{2CA4F1D9-CE47-5143-A136-B161ED34E079}"/>
                </a:ext>
              </a:extLst>
            </p:cNvPr>
            <p:cNvSpPr txBox="1"/>
            <p:nvPr/>
          </p:nvSpPr>
          <p:spPr>
            <a:xfrm>
              <a:off x="2046172" y="3001377"/>
              <a:ext cx="1789943" cy="323165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altLang="zh-CN" sz="1867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Third party</a:t>
              </a:r>
              <a:endParaRPr lang="zh-CN" altLang="en-US" sz="1867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3">
            <a:extLst>
              <a:ext uri="{FF2B5EF4-FFF2-40B4-BE49-F238E27FC236}">
                <a16:creationId xmlns:a16="http://schemas.microsoft.com/office/drawing/2014/main" id="{82B4E4A7-9F78-0D46-A383-3439828AACD8}"/>
              </a:ext>
            </a:extLst>
          </p:cNvPr>
          <p:cNvGrpSpPr/>
          <p:nvPr/>
        </p:nvGrpSpPr>
        <p:grpSpPr>
          <a:xfrm>
            <a:off x="838200" y="2256764"/>
            <a:ext cx="3010784" cy="3010784"/>
            <a:chOff x="4153707" y="2047322"/>
            <a:chExt cx="3871003" cy="3871003"/>
          </a:xfrm>
        </p:grpSpPr>
        <p:sp>
          <p:nvSpPr>
            <p:cNvPr id="22" name="椭圆 22">
              <a:extLst>
                <a:ext uri="{FF2B5EF4-FFF2-40B4-BE49-F238E27FC236}">
                  <a16:creationId xmlns:a16="http://schemas.microsoft.com/office/drawing/2014/main" id="{0CC2804D-A44D-B541-BF5E-E517F228850B}"/>
                </a:ext>
              </a:extLst>
            </p:cNvPr>
            <p:cNvSpPr/>
            <p:nvPr/>
          </p:nvSpPr>
          <p:spPr>
            <a:xfrm>
              <a:off x="4153707" y="2047322"/>
              <a:ext cx="3871003" cy="3871003"/>
            </a:xfrm>
            <a:prstGeom prst="ellipse">
              <a:avLst/>
            </a:prstGeom>
            <a:solidFill>
              <a:schemeClr val="accent1"/>
            </a:solidFill>
            <a:ln w="63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133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4">
              <a:extLst>
                <a:ext uri="{FF2B5EF4-FFF2-40B4-BE49-F238E27FC236}">
                  <a16:creationId xmlns:a16="http://schemas.microsoft.com/office/drawing/2014/main" id="{EDF8B2E7-4265-0F47-9A07-03EC3859C23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31486" y="2491414"/>
              <a:ext cx="2738438" cy="311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133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" name="Рисунок 5" descr="Банк">
            <a:extLst>
              <a:ext uri="{FF2B5EF4-FFF2-40B4-BE49-F238E27FC236}">
                <a16:creationId xmlns:a16="http://schemas.microsoft.com/office/drawing/2014/main" id="{65D30658-5F6A-804D-A35D-1C8EC62DB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6544" y="2636560"/>
            <a:ext cx="2042539" cy="2042539"/>
          </a:xfrm>
          <a:prstGeom prst="rect">
            <a:avLst/>
          </a:prstGeom>
        </p:spPr>
      </p:pic>
      <p:grpSp>
        <p:nvGrpSpPr>
          <p:cNvPr id="29" name="组合 3">
            <a:extLst>
              <a:ext uri="{FF2B5EF4-FFF2-40B4-BE49-F238E27FC236}">
                <a16:creationId xmlns:a16="http://schemas.microsoft.com/office/drawing/2014/main" id="{5BA55CCF-AF23-AF42-B809-9101D0E682F7}"/>
              </a:ext>
            </a:extLst>
          </p:cNvPr>
          <p:cNvGrpSpPr/>
          <p:nvPr/>
        </p:nvGrpSpPr>
        <p:grpSpPr>
          <a:xfrm>
            <a:off x="4448685" y="2251469"/>
            <a:ext cx="3010784" cy="3010784"/>
            <a:chOff x="4153707" y="2047322"/>
            <a:chExt cx="3871003" cy="3871003"/>
          </a:xfrm>
        </p:grpSpPr>
        <p:sp>
          <p:nvSpPr>
            <p:cNvPr id="31" name="椭圆 22">
              <a:extLst>
                <a:ext uri="{FF2B5EF4-FFF2-40B4-BE49-F238E27FC236}">
                  <a16:creationId xmlns:a16="http://schemas.microsoft.com/office/drawing/2014/main" id="{12A2F063-1DBC-BF4C-9DAF-9C23D84C6832}"/>
                </a:ext>
              </a:extLst>
            </p:cNvPr>
            <p:cNvSpPr/>
            <p:nvPr/>
          </p:nvSpPr>
          <p:spPr>
            <a:xfrm>
              <a:off x="4153707" y="2047322"/>
              <a:ext cx="3871003" cy="3871003"/>
            </a:xfrm>
            <a:prstGeom prst="ellipse">
              <a:avLst/>
            </a:prstGeom>
            <a:solidFill>
              <a:schemeClr val="accent1"/>
            </a:solidFill>
            <a:ln w="63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133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矩形 24">
              <a:extLst>
                <a:ext uri="{FF2B5EF4-FFF2-40B4-BE49-F238E27FC236}">
                  <a16:creationId xmlns:a16="http://schemas.microsoft.com/office/drawing/2014/main" id="{52659005-AE22-D14A-8A20-70287FA47CE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31486" y="2491414"/>
              <a:ext cx="2738438" cy="311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133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" name="Рисунок 3" descr="Всеобщий доступ">
            <a:extLst>
              <a:ext uri="{FF2B5EF4-FFF2-40B4-BE49-F238E27FC236}">
                <a16:creationId xmlns:a16="http://schemas.microsoft.com/office/drawing/2014/main" id="{6D2A4462-E9B6-DA40-AC3A-D5547C109F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16000" y="2728138"/>
            <a:ext cx="2160000" cy="2160000"/>
          </a:xfrm>
          <a:prstGeom prst="rect">
            <a:avLst/>
          </a:prstGeom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E74C9676-65F8-DA48-8074-C0599C49A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543" y="0"/>
            <a:ext cx="2875783" cy="17714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53158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25E8-EC88-954D-B82C-84EE5E1DA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Interested parties in development</a:t>
            </a:r>
            <a:endParaRPr lang="en-UA" dirty="0"/>
          </a:p>
        </p:txBody>
      </p:sp>
      <p:grpSp>
        <p:nvGrpSpPr>
          <p:cNvPr id="23" name="组合 43">
            <a:extLst>
              <a:ext uri="{FF2B5EF4-FFF2-40B4-BE49-F238E27FC236}">
                <a16:creationId xmlns:a16="http://schemas.microsoft.com/office/drawing/2014/main" id="{D3D0E3E1-2B2B-604F-A212-F1C3F602E6AE}"/>
              </a:ext>
            </a:extLst>
          </p:cNvPr>
          <p:cNvGrpSpPr/>
          <p:nvPr/>
        </p:nvGrpSpPr>
        <p:grpSpPr>
          <a:xfrm>
            <a:off x="8575240" y="3571308"/>
            <a:ext cx="2172194" cy="426805"/>
            <a:chOff x="5922723" y="2394881"/>
            <a:chExt cx="1629146" cy="320104"/>
          </a:xfrm>
        </p:grpSpPr>
        <p:cxnSp>
          <p:nvCxnSpPr>
            <p:cNvPr id="24" name="直接连接符 5">
              <a:extLst>
                <a:ext uri="{FF2B5EF4-FFF2-40B4-BE49-F238E27FC236}">
                  <a16:creationId xmlns:a16="http://schemas.microsoft.com/office/drawing/2014/main" id="{020A7771-15B9-6844-9384-1F28EA3AC3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22723" y="2549057"/>
              <a:ext cx="1629146" cy="0"/>
            </a:xfrm>
            <a:prstGeom prst="line">
              <a:avLst/>
            </a:prstGeom>
            <a:ln w="12700" cap="flat" cmpd="sng" algn="ctr">
              <a:solidFill>
                <a:schemeClr val="dk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6">
              <a:extLst>
                <a:ext uri="{FF2B5EF4-FFF2-40B4-BE49-F238E27FC236}">
                  <a16:creationId xmlns:a16="http://schemas.microsoft.com/office/drawing/2014/main" id="{A5359B2E-8B4F-E344-81C1-F5CE07928521}"/>
                </a:ext>
              </a:extLst>
            </p:cNvPr>
            <p:cNvSpPr/>
            <p:nvPr/>
          </p:nvSpPr>
          <p:spPr>
            <a:xfrm rot="10800000" flipV="1">
              <a:off x="6500717" y="2394881"/>
              <a:ext cx="320104" cy="320104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 w="190500">
              <a:solidFill>
                <a:schemeClr val="bg1"/>
              </a:solidFill>
            </a:ln>
            <a:effectLst>
              <a:outerShdw blurRad="38100" dist="381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lang="de-DE" sz="533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42">
            <a:extLst>
              <a:ext uri="{FF2B5EF4-FFF2-40B4-BE49-F238E27FC236}">
                <a16:creationId xmlns:a16="http://schemas.microsoft.com/office/drawing/2014/main" id="{0CD937D1-757D-144B-9647-5E9FB63BF14E}"/>
              </a:ext>
            </a:extLst>
          </p:cNvPr>
          <p:cNvGrpSpPr/>
          <p:nvPr/>
        </p:nvGrpSpPr>
        <p:grpSpPr>
          <a:xfrm>
            <a:off x="1409251" y="3556588"/>
            <a:ext cx="2073940" cy="426805"/>
            <a:chOff x="1674880" y="2394881"/>
            <a:chExt cx="1555455" cy="320104"/>
          </a:xfrm>
        </p:grpSpPr>
        <p:cxnSp>
          <p:nvCxnSpPr>
            <p:cNvPr id="28" name="直接连接符 4">
              <a:extLst>
                <a:ext uri="{FF2B5EF4-FFF2-40B4-BE49-F238E27FC236}">
                  <a16:creationId xmlns:a16="http://schemas.microsoft.com/office/drawing/2014/main" id="{ED30B915-68D2-124F-9BE3-E0191A9221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74880" y="2549057"/>
              <a:ext cx="1555455" cy="0"/>
            </a:xfrm>
            <a:prstGeom prst="line">
              <a:avLst/>
            </a:prstGeom>
            <a:ln w="12700" cap="flat" cmpd="sng" algn="ctr">
              <a:solidFill>
                <a:schemeClr val="dk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椭圆 9">
              <a:extLst>
                <a:ext uri="{FF2B5EF4-FFF2-40B4-BE49-F238E27FC236}">
                  <a16:creationId xmlns:a16="http://schemas.microsoft.com/office/drawing/2014/main" id="{015AFDDB-A2AF-B54A-9BC5-179C18B11E7F}"/>
                </a:ext>
              </a:extLst>
            </p:cNvPr>
            <p:cNvSpPr/>
            <p:nvPr/>
          </p:nvSpPr>
          <p:spPr>
            <a:xfrm rot="10800000" flipV="1">
              <a:off x="2219531" y="2394881"/>
              <a:ext cx="320104" cy="320104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190500">
              <a:solidFill>
                <a:schemeClr val="bg1"/>
              </a:solidFill>
            </a:ln>
            <a:effectLst>
              <a:outerShdw blurRad="38100" dist="381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92500" lnSpcReduction="10000"/>
            </a:bodyPr>
            <a:lstStyle/>
            <a:p>
              <a:pPr algn="ctr"/>
              <a:endParaRPr lang="de-DE" sz="1668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13">
            <a:extLst>
              <a:ext uri="{FF2B5EF4-FFF2-40B4-BE49-F238E27FC236}">
                <a16:creationId xmlns:a16="http://schemas.microsoft.com/office/drawing/2014/main" id="{582981C2-E281-4249-8091-2BF24BA54250}"/>
              </a:ext>
            </a:extLst>
          </p:cNvPr>
          <p:cNvGrpSpPr/>
          <p:nvPr/>
        </p:nvGrpSpPr>
        <p:grpSpPr>
          <a:xfrm>
            <a:off x="1327584" y="5275382"/>
            <a:ext cx="2042540" cy="630943"/>
            <a:chOff x="1919873" y="3001377"/>
            <a:chExt cx="2042540" cy="630942"/>
          </a:xfrm>
        </p:grpSpPr>
        <p:sp>
          <p:nvSpPr>
            <p:cNvPr id="41" name="文本框 59">
              <a:extLst>
                <a:ext uri="{FF2B5EF4-FFF2-40B4-BE49-F238E27FC236}">
                  <a16:creationId xmlns:a16="http://schemas.microsoft.com/office/drawing/2014/main" id="{EC3B5D1F-C10C-294E-9A94-6CC04D7ED029}"/>
                </a:ext>
              </a:extLst>
            </p:cNvPr>
            <p:cNvSpPr txBox="1"/>
            <p:nvPr/>
          </p:nvSpPr>
          <p:spPr>
            <a:xfrm>
              <a:off x="1919873" y="3324542"/>
              <a:ext cx="2042540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Same functions</a:t>
              </a:r>
              <a:b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</a:b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文本框 60">
              <a:extLst>
                <a:ext uri="{FF2B5EF4-FFF2-40B4-BE49-F238E27FC236}">
                  <a16:creationId xmlns:a16="http://schemas.microsoft.com/office/drawing/2014/main" id="{F098B478-D15C-BA48-8F7C-A6C893A82B9F}"/>
                </a:ext>
              </a:extLst>
            </p:cNvPr>
            <p:cNvSpPr txBox="1"/>
            <p:nvPr/>
          </p:nvSpPr>
          <p:spPr>
            <a:xfrm>
              <a:off x="2046172" y="3001377"/>
              <a:ext cx="1789943" cy="323165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Government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2">
            <a:extLst>
              <a:ext uri="{FF2B5EF4-FFF2-40B4-BE49-F238E27FC236}">
                <a16:creationId xmlns:a16="http://schemas.microsoft.com/office/drawing/2014/main" id="{43DF2249-1792-5348-A74E-B4B98693E1A3}"/>
              </a:ext>
            </a:extLst>
          </p:cNvPr>
          <p:cNvGrpSpPr/>
          <p:nvPr/>
        </p:nvGrpSpPr>
        <p:grpSpPr>
          <a:xfrm>
            <a:off x="4917107" y="3556588"/>
            <a:ext cx="2073940" cy="426805"/>
            <a:chOff x="1674880" y="2394881"/>
            <a:chExt cx="1555455" cy="320104"/>
          </a:xfrm>
        </p:grpSpPr>
        <p:cxnSp>
          <p:nvCxnSpPr>
            <p:cNvPr id="46" name="直接连接符 4">
              <a:extLst>
                <a:ext uri="{FF2B5EF4-FFF2-40B4-BE49-F238E27FC236}">
                  <a16:creationId xmlns:a16="http://schemas.microsoft.com/office/drawing/2014/main" id="{AFA1DF06-1FF5-DF4A-83B3-C73D5283ED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74880" y="2549057"/>
              <a:ext cx="1555455" cy="0"/>
            </a:xfrm>
            <a:prstGeom prst="line">
              <a:avLst/>
            </a:prstGeom>
            <a:ln w="12700" cap="flat" cmpd="sng" algn="ctr">
              <a:solidFill>
                <a:schemeClr val="dk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椭圆 9">
              <a:extLst>
                <a:ext uri="{FF2B5EF4-FFF2-40B4-BE49-F238E27FC236}">
                  <a16:creationId xmlns:a16="http://schemas.microsoft.com/office/drawing/2014/main" id="{4F81BDC4-35B4-D646-9ADC-BC0CA9AB5519}"/>
                </a:ext>
              </a:extLst>
            </p:cNvPr>
            <p:cNvSpPr/>
            <p:nvPr/>
          </p:nvSpPr>
          <p:spPr>
            <a:xfrm rot="10800000" flipV="1">
              <a:off x="2219531" y="2394881"/>
              <a:ext cx="320104" cy="320104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190500">
              <a:solidFill>
                <a:schemeClr val="bg1"/>
              </a:solidFill>
            </a:ln>
            <a:effectLst>
              <a:outerShdw blurRad="38100" dist="381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92500" lnSpcReduction="10000"/>
            </a:bodyPr>
            <a:lstStyle/>
            <a:p>
              <a:pPr algn="ctr"/>
              <a:endParaRPr lang="de-DE" sz="1668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13">
            <a:extLst>
              <a:ext uri="{FF2B5EF4-FFF2-40B4-BE49-F238E27FC236}">
                <a16:creationId xmlns:a16="http://schemas.microsoft.com/office/drawing/2014/main" id="{758DA489-8EAB-8646-BE83-A57816B076F7}"/>
              </a:ext>
            </a:extLst>
          </p:cNvPr>
          <p:cNvGrpSpPr/>
          <p:nvPr/>
        </p:nvGrpSpPr>
        <p:grpSpPr>
          <a:xfrm>
            <a:off x="4835440" y="5267548"/>
            <a:ext cx="2042540" cy="630943"/>
            <a:chOff x="1919873" y="3001377"/>
            <a:chExt cx="2042540" cy="630942"/>
          </a:xfrm>
        </p:grpSpPr>
        <p:sp>
          <p:nvSpPr>
            <p:cNvPr id="49" name="文本框 59">
              <a:extLst>
                <a:ext uri="{FF2B5EF4-FFF2-40B4-BE49-F238E27FC236}">
                  <a16:creationId xmlns:a16="http://schemas.microsoft.com/office/drawing/2014/main" id="{C0B57FC0-FCD9-3E46-8F81-1E7CB50DA380}"/>
                </a:ext>
              </a:extLst>
            </p:cNvPr>
            <p:cNvSpPr txBox="1"/>
            <p:nvPr/>
          </p:nvSpPr>
          <p:spPr>
            <a:xfrm>
              <a:off x="1919873" y="3324542"/>
              <a:ext cx="2042540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Consuming service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文本框 60">
              <a:extLst>
                <a:ext uri="{FF2B5EF4-FFF2-40B4-BE49-F238E27FC236}">
                  <a16:creationId xmlns:a16="http://schemas.microsoft.com/office/drawing/2014/main" id="{3E87847B-8D33-F940-98BB-71E53F9521B5}"/>
                </a:ext>
              </a:extLst>
            </p:cNvPr>
            <p:cNvSpPr txBox="1"/>
            <p:nvPr/>
          </p:nvSpPr>
          <p:spPr>
            <a:xfrm>
              <a:off x="2046172" y="3001377"/>
              <a:ext cx="1789943" cy="323165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Society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组合 13">
            <a:extLst>
              <a:ext uri="{FF2B5EF4-FFF2-40B4-BE49-F238E27FC236}">
                <a16:creationId xmlns:a16="http://schemas.microsoft.com/office/drawing/2014/main" id="{16ED0C44-777B-C349-8FE0-EAC94D768F47}"/>
              </a:ext>
            </a:extLst>
          </p:cNvPr>
          <p:cNvGrpSpPr/>
          <p:nvPr/>
        </p:nvGrpSpPr>
        <p:grpSpPr>
          <a:xfrm>
            <a:off x="8538030" y="5262253"/>
            <a:ext cx="2042540" cy="630943"/>
            <a:chOff x="1919873" y="3001377"/>
            <a:chExt cx="2042540" cy="630942"/>
          </a:xfrm>
        </p:grpSpPr>
        <p:sp>
          <p:nvSpPr>
            <p:cNvPr id="52" name="文本框 59">
              <a:extLst>
                <a:ext uri="{FF2B5EF4-FFF2-40B4-BE49-F238E27FC236}">
                  <a16:creationId xmlns:a16="http://schemas.microsoft.com/office/drawing/2014/main" id="{1476C863-FB49-824B-BAF8-B31743B478D6}"/>
                </a:ext>
              </a:extLst>
            </p:cNvPr>
            <p:cNvSpPr txBox="1"/>
            <p:nvPr/>
          </p:nvSpPr>
          <p:spPr>
            <a:xfrm>
              <a:off x="1919873" y="3324542"/>
              <a:ext cx="2042540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Professionals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文本框 60">
              <a:extLst>
                <a:ext uri="{FF2B5EF4-FFF2-40B4-BE49-F238E27FC236}">
                  <a16:creationId xmlns:a16="http://schemas.microsoft.com/office/drawing/2014/main" id="{2CA4F1D9-CE47-5143-A136-B161ED34E079}"/>
                </a:ext>
              </a:extLst>
            </p:cNvPr>
            <p:cNvSpPr txBox="1"/>
            <p:nvPr/>
          </p:nvSpPr>
          <p:spPr>
            <a:xfrm>
              <a:off x="2046172" y="3001377"/>
              <a:ext cx="1789943" cy="323165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Insurance community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3">
            <a:extLst>
              <a:ext uri="{FF2B5EF4-FFF2-40B4-BE49-F238E27FC236}">
                <a16:creationId xmlns:a16="http://schemas.microsoft.com/office/drawing/2014/main" id="{82B4E4A7-9F78-0D46-A383-3439828AACD8}"/>
              </a:ext>
            </a:extLst>
          </p:cNvPr>
          <p:cNvGrpSpPr/>
          <p:nvPr/>
        </p:nvGrpSpPr>
        <p:grpSpPr>
          <a:xfrm>
            <a:off x="838200" y="2256764"/>
            <a:ext cx="3010784" cy="3010784"/>
            <a:chOff x="4153707" y="2047322"/>
            <a:chExt cx="3871003" cy="3871003"/>
          </a:xfrm>
        </p:grpSpPr>
        <p:sp>
          <p:nvSpPr>
            <p:cNvPr id="22" name="椭圆 22">
              <a:extLst>
                <a:ext uri="{FF2B5EF4-FFF2-40B4-BE49-F238E27FC236}">
                  <a16:creationId xmlns:a16="http://schemas.microsoft.com/office/drawing/2014/main" id="{0CC2804D-A44D-B541-BF5E-E517F228850B}"/>
                </a:ext>
              </a:extLst>
            </p:cNvPr>
            <p:cNvSpPr/>
            <p:nvPr/>
          </p:nvSpPr>
          <p:spPr>
            <a:xfrm>
              <a:off x="4153707" y="2047322"/>
              <a:ext cx="3871003" cy="3871003"/>
            </a:xfrm>
            <a:prstGeom prst="ellipse">
              <a:avLst/>
            </a:prstGeom>
            <a:solidFill>
              <a:schemeClr val="accent1"/>
            </a:solidFill>
            <a:ln w="63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133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4">
              <a:extLst>
                <a:ext uri="{FF2B5EF4-FFF2-40B4-BE49-F238E27FC236}">
                  <a16:creationId xmlns:a16="http://schemas.microsoft.com/office/drawing/2014/main" id="{EDF8B2E7-4265-0F47-9A07-03EC3859C23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31486" y="2491414"/>
              <a:ext cx="2738438" cy="311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133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" name="Рисунок 5" descr="Банк">
            <a:extLst>
              <a:ext uri="{FF2B5EF4-FFF2-40B4-BE49-F238E27FC236}">
                <a16:creationId xmlns:a16="http://schemas.microsoft.com/office/drawing/2014/main" id="{65D30658-5F6A-804D-A35D-1C8EC62DB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6544" y="2636560"/>
            <a:ext cx="2042539" cy="2042539"/>
          </a:xfrm>
          <a:prstGeom prst="rect">
            <a:avLst/>
          </a:prstGeom>
        </p:spPr>
      </p:pic>
      <p:grpSp>
        <p:nvGrpSpPr>
          <p:cNvPr id="29" name="组合 3">
            <a:extLst>
              <a:ext uri="{FF2B5EF4-FFF2-40B4-BE49-F238E27FC236}">
                <a16:creationId xmlns:a16="http://schemas.microsoft.com/office/drawing/2014/main" id="{5BA55CCF-AF23-AF42-B809-9101D0E682F7}"/>
              </a:ext>
            </a:extLst>
          </p:cNvPr>
          <p:cNvGrpSpPr/>
          <p:nvPr/>
        </p:nvGrpSpPr>
        <p:grpSpPr>
          <a:xfrm>
            <a:off x="4448685" y="2251469"/>
            <a:ext cx="3010784" cy="3010784"/>
            <a:chOff x="4153707" y="2047322"/>
            <a:chExt cx="3871003" cy="3871003"/>
          </a:xfrm>
        </p:grpSpPr>
        <p:sp>
          <p:nvSpPr>
            <p:cNvPr id="31" name="椭圆 22">
              <a:extLst>
                <a:ext uri="{FF2B5EF4-FFF2-40B4-BE49-F238E27FC236}">
                  <a16:creationId xmlns:a16="http://schemas.microsoft.com/office/drawing/2014/main" id="{12A2F063-1DBC-BF4C-9DAF-9C23D84C6832}"/>
                </a:ext>
              </a:extLst>
            </p:cNvPr>
            <p:cNvSpPr/>
            <p:nvPr/>
          </p:nvSpPr>
          <p:spPr>
            <a:xfrm>
              <a:off x="4153707" y="2047322"/>
              <a:ext cx="3871003" cy="3871003"/>
            </a:xfrm>
            <a:prstGeom prst="ellipse">
              <a:avLst/>
            </a:prstGeom>
            <a:solidFill>
              <a:schemeClr val="accent1"/>
            </a:solidFill>
            <a:ln w="63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133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矩形 24">
              <a:extLst>
                <a:ext uri="{FF2B5EF4-FFF2-40B4-BE49-F238E27FC236}">
                  <a16:creationId xmlns:a16="http://schemas.microsoft.com/office/drawing/2014/main" id="{52659005-AE22-D14A-8A20-70287FA47CE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31486" y="2491414"/>
              <a:ext cx="2738438" cy="311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133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" name="Рисунок 3" descr="Всеобщий доступ">
            <a:extLst>
              <a:ext uri="{FF2B5EF4-FFF2-40B4-BE49-F238E27FC236}">
                <a16:creationId xmlns:a16="http://schemas.microsoft.com/office/drawing/2014/main" id="{6D2A4462-E9B6-DA40-AC3A-D5547C109F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16000" y="2728138"/>
            <a:ext cx="2160000" cy="2160000"/>
          </a:xfrm>
          <a:prstGeom prst="rect">
            <a:avLst/>
          </a:prstGeom>
        </p:spPr>
      </p:pic>
      <p:grpSp>
        <p:nvGrpSpPr>
          <p:cNvPr id="33" name="组合 3">
            <a:extLst>
              <a:ext uri="{FF2B5EF4-FFF2-40B4-BE49-F238E27FC236}">
                <a16:creationId xmlns:a16="http://schemas.microsoft.com/office/drawing/2014/main" id="{29443289-7631-364E-9525-D78FE0BA2EBD}"/>
              </a:ext>
            </a:extLst>
          </p:cNvPr>
          <p:cNvGrpSpPr/>
          <p:nvPr/>
        </p:nvGrpSpPr>
        <p:grpSpPr>
          <a:xfrm>
            <a:off x="8053908" y="2251469"/>
            <a:ext cx="3010784" cy="3010784"/>
            <a:chOff x="4153707" y="2047322"/>
            <a:chExt cx="3871003" cy="3871003"/>
          </a:xfrm>
        </p:grpSpPr>
        <p:sp>
          <p:nvSpPr>
            <p:cNvPr id="34" name="椭圆 22">
              <a:extLst>
                <a:ext uri="{FF2B5EF4-FFF2-40B4-BE49-F238E27FC236}">
                  <a16:creationId xmlns:a16="http://schemas.microsoft.com/office/drawing/2014/main" id="{F36AED24-48D6-7848-8925-E3A149468A2E}"/>
                </a:ext>
              </a:extLst>
            </p:cNvPr>
            <p:cNvSpPr/>
            <p:nvPr/>
          </p:nvSpPr>
          <p:spPr>
            <a:xfrm>
              <a:off x="4153707" y="2047322"/>
              <a:ext cx="3871003" cy="3871003"/>
            </a:xfrm>
            <a:prstGeom prst="ellipse">
              <a:avLst/>
            </a:prstGeom>
            <a:solidFill>
              <a:schemeClr val="accent1"/>
            </a:solidFill>
            <a:ln w="63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133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矩形 24">
              <a:extLst>
                <a:ext uri="{FF2B5EF4-FFF2-40B4-BE49-F238E27FC236}">
                  <a16:creationId xmlns:a16="http://schemas.microsoft.com/office/drawing/2014/main" id="{4124BB4E-4915-D548-B3F9-56770BC8DEF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31486" y="2491414"/>
              <a:ext cx="2738438" cy="311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133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5" name="Рисунок 4" descr="Зонт">
            <a:extLst>
              <a:ext uri="{FF2B5EF4-FFF2-40B4-BE49-F238E27FC236}">
                <a16:creationId xmlns:a16="http://schemas.microsoft.com/office/drawing/2014/main" id="{89933CF9-6E25-3044-9F2C-D4416C8422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30313" y="2728138"/>
            <a:ext cx="2160000" cy="2160000"/>
          </a:xfrm>
          <a:prstGeom prst="rect">
            <a:avLst/>
          </a:prstGeom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15483131-9EBF-9B4B-B107-EC517EB1D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543" y="0"/>
            <a:ext cx="2875783" cy="17714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29987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25E8-EC88-954D-B82C-84EE5E1DA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 functions of Insurance</a:t>
            </a:r>
            <a:endParaRPr lang="en-UA" dirty="0"/>
          </a:p>
        </p:txBody>
      </p:sp>
      <p:sp>
        <p:nvSpPr>
          <p:cNvPr id="3" name="椭圆 1">
            <a:extLst>
              <a:ext uri="{FF2B5EF4-FFF2-40B4-BE49-F238E27FC236}">
                <a16:creationId xmlns:a16="http://schemas.microsoft.com/office/drawing/2014/main" id="{6F423770-5093-8949-B85C-806DF00E7EE6}"/>
              </a:ext>
            </a:extLst>
          </p:cNvPr>
          <p:cNvSpPr/>
          <p:nvPr/>
        </p:nvSpPr>
        <p:spPr>
          <a:xfrm>
            <a:off x="4650002" y="2463645"/>
            <a:ext cx="2891997" cy="2891997"/>
          </a:xfrm>
          <a:prstGeom prst="ellipse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3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" name="组合 24">
            <a:extLst>
              <a:ext uri="{FF2B5EF4-FFF2-40B4-BE49-F238E27FC236}">
                <a16:creationId xmlns:a16="http://schemas.microsoft.com/office/drawing/2014/main" id="{80CE1FA8-A10F-CB49-86D3-77846096640C}"/>
              </a:ext>
            </a:extLst>
          </p:cNvPr>
          <p:cNvGrpSpPr/>
          <p:nvPr/>
        </p:nvGrpSpPr>
        <p:grpSpPr>
          <a:xfrm>
            <a:off x="4480514" y="2300350"/>
            <a:ext cx="3230974" cy="3164966"/>
            <a:chOff x="3360386" y="1364780"/>
            <a:chExt cx="2423231" cy="2373724"/>
          </a:xfrm>
        </p:grpSpPr>
        <p:sp>
          <p:nvSpPr>
            <p:cNvPr id="5" name="Freeform: Shape 2">
              <a:extLst>
                <a:ext uri="{FF2B5EF4-FFF2-40B4-BE49-F238E27FC236}">
                  <a16:creationId xmlns:a16="http://schemas.microsoft.com/office/drawing/2014/main" id="{3FE5FFE0-B4E4-CB49-9C4E-6DEB8EAE0EC9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4960657" y="2882104"/>
              <a:ext cx="822960" cy="822960"/>
            </a:xfrm>
            <a:custGeom>
              <a:avLst/>
              <a:gdLst>
                <a:gd name="T0" fmla="*/ 12 w 1087"/>
                <a:gd name="T1" fmla="*/ 520 h 1087"/>
                <a:gd name="T2" fmla="*/ 566 w 1087"/>
                <a:gd name="T3" fmla="*/ 13 h 1087"/>
                <a:gd name="T4" fmla="*/ 1074 w 1087"/>
                <a:gd name="T5" fmla="*/ 567 h 1087"/>
                <a:gd name="T6" fmla="*/ 520 w 1087"/>
                <a:gd name="T7" fmla="*/ 1074 h 1087"/>
                <a:gd name="T8" fmla="*/ 12 w 1087"/>
                <a:gd name="T9" fmla="*/ 520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7" h="1087">
                  <a:moveTo>
                    <a:pt x="12" y="520"/>
                  </a:moveTo>
                  <a:cubicBezTo>
                    <a:pt x="25" y="227"/>
                    <a:pt x="273" y="0"/>
                    <a:pt x="566" y="13"/>
                  </a:cubicBezTo>
                  <a:cubicBezTo>
                    <a:pt x="859" y="25"/>
                    <a:pt x="1087" y="273"/>
                    <a:pt x="1074" y="567"/>
                  </a:cubicBezTo>
                  <a:cubicBezTo>
                    <a:pt x="1061" y="860"/>
                    <a:pt x="813" y="1087"/>
                    <a:pt x="520" y="1074"/>
                  </a:cubicBezTo>
                  <a:cubicBezTo>
                    <a:pt x="227" y="1062"/>
                    <a:pt x="0" y="814"/>
                    <a:pt x="12" y="5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133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Oval 3">
              <a:extLst>
                <a:ext uri="{FF2B5EF4-FFF2-40B4-BE49-F238E27FC236}">
                  <a16:creationId xmlns:a16="http://schemas.microsoft.com/office/drawing/2014/main" id="{33720910-5335-4B4C-837B-C7501AD50962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4960656" y="1364780"/>
              <a:ext cx="822960" cy="822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133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E50F7A73-8EC6-084A-A70C-D1717C8AA32B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3360386" y="2915544"/>
              <a:ext cx="822960" cy="82296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133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9FC7A13A-249E-1840-BA65-375CF5F22EBD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3409890" y="1364780"/>
              <a:ext cx="822960" cy="8229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133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D517B296-0816-F742-AFB5-1AD23C6656AD}"/>
                </a:ext>
              </a:extLst>
            </p:cNvPr>
            <p:cNvSpPr/>
            <p:nvPr/>
          </p:nvSpPr>
          <p:spPr>
            <a:xfrm rot="18900000">
              <a:off x="4466991" y="2421880"/>
              <a:ext cx="259525" cy="259525"/>
            </a:xfrm>
            <a:prstGeom prst="ellipse">
              <a:avLst/>
            </a:prstGeom>
            <a:noFill/>
            <a:ln w="38100">
              <a:solidFill>
                <a:srgbClr val="524F4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133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Straight Connector 7">
              <a:extLst>
                <a:ext uri="{FF2B5EF4-FFF2-40B4-BE49-F238E27FC236}">
                  <a16:creationId xmlns:a16="http://schemas.microsoft.com/office/drawing/2014/main" id="{B88645A6-B5C0-4048-9487-929910B61B95}"/>
                </a:ext>
              </a:extLst>
            </p:cNvPr>
            <p:cNvCxnSpPr>
              <a:stCxn id="9" idx="6"/>
              <a:endCxn id="6" idx="2"/>
            </p:cNvCxnSpPr>
            <p:nvPr/>
          </p:nvCxnSpPr>
          <p:spPr>
            <a:xfrm flipV="1">
              <a:off x="4688510" y="2067220"/>
              <a:ext cx="392666" cy="392667"/>
            </a:xfrm>
            <a:prstGeom prst="line">
              <a:avLst/>
            </a:prstGeom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8">
              <a:extLst>
                <a:ext uri="{FF2B5EF4-FFF2-40B4-BE49-F238E27FC236}">
                  <a16:creationId xmlns:a16="http://schemas.microsoft.com/office/drawing/2014/main" id="{58B428D6-1D02-894E-B075-ECEF2C92EAFC}"/>
                </a:ext>
              </a:extLst>
            </p:cNvPr>
            <p:cNvCxnSpPr>
              <a:cxnSpLocks/>
              <a:stCxn id="9" idx="4"/>
              <a:endCxn id="5" idx="1"/>
            </p:cNvCxnSpPr>
            <p:nvPr/>
          </p:nvCxnSpPr>
          <p:spPr>
            <a:xfrm>
              <a:off x="4688510" y="2643398"/>
              <a:ext cx="411672" cy="354140"/>
            </a:xfrm>
            <a:prstGeom prst="line">
              <a:avLst/>
            </a:prstGeom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9">
              <a:extLst>
                <a:ext uri="{FF2B5EF4-FFF2-40B4-BE49-F238E27FC236}">
                  <a16:creationId xmlns:a16="http://schemas.microsoft.com/office/drawing/2014/main" id="{6C9B3438-E7D9-6448-B609-260666180FE0}"/>
                </a:ext>
              </a:extLst>
            </p:cNvPr>
            <p:cNvCxnSpPr>
              <a:cxnSpLocks/>
              <a:stCxn id="9" idx="2"/>
              <a:endCxn id="7" idx="6"/>
            </p:cNvCxnSpPr>
            <p:nvPr/>
          </p:nvCxnSpPr>
          <p:spPr>
            <a:xfrm flipH="1">
              <a:off x="4062826" y="2643399"/>
              <a:ext cx="442172" cy="392665"/>
            </a:xfrm>
            <a:prstGeom prst="line">
              <a:avLst/>
            </a:prstGeom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0">
              <a:extLst>
                <a:ext uri="{FF2B5EF4-FFF2-40B4-BE49-F238E27FC236}">
                  <a16:creationId xmlns:a16="http://schemas.microsoft.com/office/drawing/2014/main" id="{4A9E53E9-EDBB-F74F-962A-F95B75282977}"/>
                </a:ext>
              </a:extLst>
            </p:cNvPr>
            <p:cNvCxnSpPr>
              <a:stCxn id="9" idx="0"/>
              <a:endCxn id="8" idx="4"/>
            </p:cNvCxnSpPr>
            <p:nvPr/>
          </p:nvCxnSpPr>
          <p:spPr>
            <a:xfrm flipH="1" flipV="1">
              <a:off x="4112331" y="2067220"/>
              <a:ext cx="392668" cy="392666"/>
            </a:xfrm>
            <a:prstGeom prst="line">
              <a:avLst/>
            </a:prstGeom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28">
            <a:extLst>
              <a:ext uri="{FF2B5EF4-FFF2-40B4-BE49-F238E27FC236}">
                <a16:creationId xmlns:a16="http://schemas.microsoft.com/office/drawing/2014/main" id="{A20E8FFF-8AA9-334F-9A79-C77954997336}"/>
              </a:ext>
            </a:extLst>
          </p:cNvPr>
          <p:cNvGrpSpPr/>
          <p:nvPr/>
        </p:nvGrpSpPr>
        <p:grpSpPr>
          <a:xfrm>
            <a:off x="7885485" y="2179340"/>
            <a:ext cx="2939871" cy="1057063"/>
            <a:chOff x="5914113" y="1274022"/>
            <a:chExt cx="2204903" cy="792797"/>
          </a:xfrm>
        </p:grpSpPr>
        <p:sp>
          <p:nvSpPr>
            <p:cNvPr id="19" name="TextBox 15">
              <a:extLst>
                <a:ext uri="{FF2B5EF4-FFF2-40B4-BE49-F238E27FC236}">
                  <a16:creationId xmlns:a16="http://schemas.microsoft.com/office/drawing/2014/main" id="{0DDACCA8-3959-9C4F-A371-2ABC889A1C25}"/>
                </a:ext>
              </a:extLst>
            </p:cNvPr>
            <p:cNvSpPr txBox="1"/>
            <p:nvPr/>
          </p:nvSpPr>
          <p:spPr>
            <a:xfrm>
              <a:off x="5914113" y="1274022"/>
              <a:ext cx="1682223" cy="230833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r>
                <a:rPr lang="en-US" sz="2600" b="1" dirty="0"/>
                <a:t>Savings Function</a:t>
              </a:r>
              <a:endParaRPr lang="en-US" sz="2600" dirty="0"/>
            </a:p>
          </p:txBody>
        </p:sp>
        <p:sp>
          <p:nvSpPr>
            <p:cNvPr id="20" name="TextBox 16">
              <a:extLst>
                <a:ext uri="{FF2B5EF4-FFF2-40B4-BE49-F238E27FC236}">
                  <a16:creationId xmlns:a16="http://schemas.microsoft.com/office/drawing/2014/main" id="{7C1600BD-5D31-B140-8326-844588159AD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914113" y="1612849"/>
              <a:ext cx="2204903" cy="453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b="1" dirty="0"/>
                <a:t>Capital Formation. 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Accumulating and helps formation of the capital to economy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7">
            <a:extLst>
              <a:ext uri="{FF2B5EF4-FFF2-40B4-BE49-F238E27FC236}">
                <a16:creationId xmlns:a16="http://schemas.microsoft.com/office/drawing/2014/main" id="{76A8BA6D-2FAE-D74B-A1E9-3A923D8894D4}"/>
              </a:ext>
            </a:extLst>
          </p:cNvPr>
          <p:cNvGrpSpPr/>
          <p:nvPr/>
        </p:nvGrpSpPr>
        <p:grpSpPr>
          <a:xfrm>
            <a:off x="7885485" y="4316641"/>
            <a:ext cx="2939871" cy="1039000"/>
            <a:chOff x="5914113" y="2876999"/>
            <a:chExt cx="2204903" cy="779250"/>
          </a:xfrm>
        </p:grpSpPr>
        <p:sp>
          <p:nvSpPr>
            <p:cNvPr id="22" name="TextBox 17">
              <a:extLst>
                <a:ext uri="{FF2B5EF4-FFF2-40B4-BE49-F238E27FC236}">
                  <a16:creationId xmlns:a16="http://schemas.microsoft.com/office/drawing/2014/main" id="{3C04AC70-680F-5A40-BC0B-65698E34B93F}"/>
                </a:ext>
              </a:extLst>
            </p:cNvPr>
            <p:cNvSpPr txBox="1"/>
            <p:nvPr/>
          </p:nvSpPr>
          <p:spPr>
            <a:xfrm>
              <a:off x="5914113" y="2876999"/>
              <a:ext cx="1682223" cy="230833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r>
                <a:rPr lang="en-US" sz="2600" b="1" dirty="0"/>
                <a:t>Control Function</a:t>
              </a:r>
              <a:endParaRPr lang="en-US" sz="2600" dirty="0"/>
            </a:p>
          </p:txBody>
        </p:sp>
        <p:sp>
          <p:nvSpPr>
            <p:cNvPr id="23" name="TextBox 18">
              <a:extLst>
                <a:ext uri="{FF2B5EF4-FFF2-40B4-BE49-F238E27FC236}">
                  <a16:creationId xmlns:a16="http://schemas.microsoft.com/office/drawing/2014/main" id="{F504D70B-3367-1E42-A465-7E21FE8F4BE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914113" y="3202279"/>
              <a:ext cx="2204903" cy="453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r>
                <a:rPr lang="en-US" dirty="0"/>
                <a:t>Involves </a:t>
              </a:r>
              <a:r>
                <a:rPr lang="en-US" b="1" dirty="0"/>
                <a:t>risk assessment, claims auditing, and regulatory supervision</a:t>
              </a:r>
              <a:endParaRPr lang="en-US" dirty="0"/>
            </a:p>
          </p:txBody>
        </p:sp>
      </p:grpSp>
      <p:grpSp>
        <p:nvGrpSpPr>
          <p:cNvPr id="24" name="组合 25">
            <a:extLst>
              <a:ext uri="{FF2B5EF4-FFF2-40B4-BE49-F238E27FC236}">
                <a16:creationId xmlns:a16="http://schemas.microsoft.com/office/drawing/2014/main" id="{80C5D2A5-6D0B-6E44-83E1-3C068A0A5A89}"/>
              </a:ext>
            </a:extLst>
          </p:cNvPr>
          <p:cNvGrpSpPr/>
          <p:nvPr/>
        </p:nvGrpSpPr>
        <p:grpSpPr>
          <a:xfrm>
            <a:off x="1366646" y="2187726"/>
            <a:ext cx="2952618" cy="1048678"/>
            <a:chOff x="1024984" y="1280311"/>
            <a:chExt cx="2214463" cy="786508"/>
          </a:xfrm>
        </p:grpSpPr>
        <p:sp>
          <p:nvSpPr>
            <p:cNvPr id="25" name="TextBox 19">
              <a:extLst>
                <a:ext uri="{FF2B5EF4-FFF2-40B4-BE49-F238E27FC236}">
                  <a16:creationId xmlns:a16="http://schemas.microsoft.com/office/drawing/2014/main" id="{557BD1C6-E4D8-654F-ADA1-6EC2B9F10641}"/>
                </a:ext>
              </a:extLst>
            </p:cNvPr>
            <p:cNvSpPr txBox="1"/>
            <p:nvPr/>
          </p:nvSpPr>
          <p:spPr>
            <a:xfrm>
              <a:off x="1701240" y="1280311"/>
              <a:ext cx="1538207" cy="230833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r">
                <a:defRPr/>
              </a:pPr>
              <a:r>
                <a:rPr lang="en-US" sz="2600" b="1" dirty="0"/>
                <a:t>Protection Function</a:t>
              </a:r>
              <a:endParaRPr lang="en-US" sz="2600" dirty="0"/>
            </a:p>
            <a:p>
              <a:pPr algn="r" eaLnBrk="1" fontAlgn="auto" hangingPunct="1">
                <a:defRPr/>
              </a:pPr>
              <a:endParaRPr lang="zh-CN" altLang="en-US" sz="1867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TextBox 20">
              <a:extLst>
                <a:ext uri="{FF2B5EF4-FFF2-40B4-BE49-F238E27FC236}">
                  <a16:creationId xmlns:a16="http://schemas.microsoft.com/office/drawing/2014/main" id="{F7A2FC27-D29A-0842-86F1-ADDE79B863F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24984" y="1612849"/>
              <a:ext cx="2204903" cy="453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 algn="r"/>
              <a:r>
                <a:rPr lang="en-US" sz="1600" dirty="0"/>
                <a:t>The </a:t>
              </a:r>
              <a:r>
                <a:rPr lang="en-US" sz="1600" b="1" dirty="0"/>
                <a:t>core function</a:t>
              </a:r>
              <a:r>
                <a:rPr lang="en-US" sz="1600" dirty="0"/>
                <a:t> of insurance. Provides </a:t>
              </a:r>
              <a:r>
                <a:rPr lang="en-US" sz="1600" b="1" dirty="0"/>
                <a:t>financial protection</a:t>
              </a:r>
              <a:r>
                <a:rPr lang="en-US" sz="1600" dirty="0"/>
                <a:t> against unforeseen losses or damage.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294320AD-634C-E14E-828C-77AAA94387E8}"/>
              </a:ext>
            </a:extLst>
          </p:cNvPr>
          <p:cNvGrpSpPr/>
          <p:nvPr/>
        </p:nvGrpSpPr>
        <p:grpSpPr>
          <a:xfrm>
            <a:off x="1366646" y="4291678"/>
            <a:ext cx="2939871" cy="1063966"/>
            <a:chOff x="1024984" y="2858275"/>
            <a:chExt cx="2204903" cy="797974"/>
          </a:xfrm>
        </p:grpSpPr>
        <p:sp>
          <p:nvSpPr>
            <p:cNvPr id="28" name="TextBox 21">
              <a:extLst>
                <a:ext uri="{FF2B5EF4-FFF2-40B4-BE49-F238E27FC236}">
                  <a16:creationId xmlns:a16="http://schemas.microsoft.com/office/drawing/2014/main" id="{4F801690-7067-9549-BE89-9752160879AB}"/>
                </a:ext>
              </a:extLst>
            </p:cNvPr>
            <p:cNvSpPr txBox="1"/>
            <p:nvPr/>
          </p:nvSpPr>
          <p:spPr>
            <a:xfrm>
              <a:off x="1691679" y="2858275"/>
              <a:ext cx="1538207" cy="230833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r"/>
              <a:r>
                <a:rPr lang="en-US" sz="2600" b="1" dirty="0"/>
                <a:t>Preventive Function</a:t>
              </a:r>
              <a:endParaRPr lang="en-US" sz="2600" dirty="0"/>
            </a:p>
          </p:txBody>
        </p:sp>
        <p:sp>
          <p:nvSpPr>
            <p:cNvPr id="29" name="TextBox 22">
              <a:extLst>
                <a:ext uri="{FF2B5EF4-FFF2-40B4-BE49-F238E27FC236}">
                  <a16:creationId xmlns:a16="http://schemas.microsoft.com/office/drawing/2014/main" id="{C49155E6-2CE7-2E49-9BF2-95C5B3B3C93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24984" y="3202279"/>
              <a:ext cx="2204903" cy="453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Prevent and mitigate risk, reducing accidents values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1" name="Рисунок 30" descr="Радиоактивный">
            <a:extLst>
              <a:ext uri="{FF2B5EF4-FFF2-40B4-BE49-F238E27FC236}">
                <a16:creationId xmlns:a16="http://schemas.microsoft.com/office/drawing/2014/main" id="{46620A7A-32E7-3A45-92CE-70DB4DAB0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7960" y="2418876"/>
            <a:ext cx="914400" cy="914400"/>
          </a:xfrm>
          <a:prstGeom prst="rect">
            <a:avLst/>
          </a:prstGeom>
        </p:spPr>
      </p:pic>
      <p:pic>
        <p:nvPicPr>
          <p:cNvPr id="35" name="Рисунок 34" descr="Деньги">
            <a:extLst>
              <a:ext uri="{FF2B5EF4-FFF2-40B4-BE49-F238E27FC236}">
                <a16:creationId xmlns:a16="http://schemas.microsoft.com/office/drawing/2014/main" id="{54087D35-9BC0-5943-B7AF-CF6289B079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97990" y="2333229"/>
            <a:ext cx="914400" cy="914400"/>
          </a:xfrm>
          <a:prstGeom prst="rect">
            <a:avLst/>
          </a:prstGeom>
        </p:spPr>
      </p:pic>
      <p:pic>
        <p:nvPicPr>
          <p:cNvPr id="39" name="Рисунок 38" descr="Тенденция к понижению">
            <a:extLst>
              <a:ext uri="{FF2B5EF4-FFF2-40B4-BE49-F238E27FC236}">
                <a16:creationId xmlns:a16="http://schemas.microsoft.com/office/drawing/2014/main" id="{4C1DE9B8-EFC4-AD44-BB41-ED2CF61218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51199" y="4470531"/>
            <a:ext cx="914400" cy="914400"/>
          </a:xfrm>
          <a:prstGeom prst="rect">
            <a:avLst/>
          </a:prstGeom>
        </p:spPr>
      </p:pic>
      <p:pic>
        <p:nvPicPr>
          <p:cNvPr id="43" name="Рисунок 42" descr="Контрольный список">
            <a:extLst>
              <a:ext uri="{FF2B5EF4-FFF2-40B4-BE49-F238E27FC236}">
                <a16:creationId xmlns:a16="http://schemas.microsoft.com/office/drawing/2014/main" id="{FD4F650C-8CDD-904B-8459-B56D7A2BAA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27883" y="4441242"/>
            <a:ext cx="914400" cy="914400"/>
          </a:xfrm>
          <a:prstGeom prst="rect">
            <a:avLst/>
          </a:prstGeom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AA66D592-A5C1-FD4F-ACD9-C4C3D772B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543" y="0"/>
            <a:ext cx="2875783" cy="17714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Маркеры-галочки">
            <a:extLst>
              <a:ext uri="{FF2B5EF4-FFF2-40B4-BE49-F238E27FC236}">
                <a16:creationId xmlns:a16="http://schemas.microsoft.com/office/drawing/2014/main" id="{EC7437D0-7E94-7C4A-A0C6-1603FC1D36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74242" y="1357684"/>
            <a:ext cx="1360058" cy="1360058"/>
          </a:xfrm>
          <a:prstGeom prst="rect">
            <a:avLst/>
          </a:prstGeom>
        </p:spPr>
      </p:pic>
      <p:pic>
        <p:nvPicPr>
          <p:cNvPr id="33" name="Рисунок 32" descr="Маркеры-галочки">
            <a:extLst>
              <a:ext uri="{FF2B5EF4-FFF2-40B4-BE49-F238E27FC236}">
                <a16:creationId xmlns:a16="http://schemas.microsoft.com/office/drawing/2014/main" id="{F00797D4-FA0E-5840-9C80-5F40485299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25381" y="3457130"/>
            <a:ext cx="1360058" cy="1360058"/>
          </a:xfrm>
          <a:prstGeom prst="rect">
            <a:avLst/>
          </a:prstGeom>
        </p:spPr>
      </p:pic>
      <p:pic>
        <p:nvPicPr>
          <p:cNvPr id="34" name="Рисунок 33" descr="Маркеры-галочки">
            <a:extLst>
              <a:ext uri="{FF2B5EF4-FFF2-40B4-BE49-F238E27FC236}">
                <a16:creationId xmlns:a16="http://schemas.microsoft.com/office/drawing/2014/main" id="{E7B57150-1DAB-C143-83EB-50DB43F22CB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41968" y="1376007"/>
            <a:ext cx="1360058" cy="1360058"/>
          </a:xfrm>
          <a:prstGeom prst="rect">
            <a:avLst/>
          </a:prstGeom>
        </p:spPr>
      </p:pic>
      <p:pic>
        <p:nvPicPr>
          <p:cNvPr id="36" name="Рисунок 35" descr="Маркеры-галочки">
            <a:extLst>
              <a:ext uri="{FF2B5EF4-FFF2-40B4-BE49-F238E27FC236}">
                <a16:creationId xmlns:a16="http://schemas.microsoft.com/office/drawing/2014/main" id="{2607C422-6416-0F4F-A00D-3F1366846AB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41968" y="3499147"/>
            <a:ext cx="1360058" cy="136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18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10146</TotalTime>
  <Words>791</Words>
  <Application>Microsoft Macintosh PowerPoint</Application>
  <PresentationFormat>Широкоэкранный</PresentationFormat>
  <Paragraphs>229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THE ROLE OF GOVERNMENT IN  THE DEVELOPMENT OF TAKAFUL</vt:lpstr>
      <vt:lpstr>About Speaker</vt:lpstr>
      <vt:lpstr>Title</vt:lpstr>
      <vt:lpstr>Main functions of Insurance</vt:lpstr>
      <vt:lpstr>Interested parties in development</vt:lpstr>
      <vt:lpstr>Interested parties in development</vt:lpstr>
      <vt:lpstr>Interested parties in development</vt:lpstr>
      <vt:lpstr>Interested parties in development</vt:lpstr>
      <vt:lpstr>Main functions of Insurance</vt:lpstr>
      <vt:lpstr>Why Takaful matters for governments</vt:lpstr>
      <vt:lpstr>Takaful Market Share by Countries (2023)</vt:lpstr>
      <vt:lpstr>Local Takaful market potential </vt:lpstr>
      <vt:lpstr>Regulatory impact and annual grows by countries</vt:lpstr>
      <vt:lpstr>Solutions</vt:lpstr>
      <vt:lpstr>Government role in development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umidvip@gmail.com</cp:lastModifiedBy>
  <cp:revision>25</cp:revision>
  <dcterms:created xsi:type="dcterms:W3CDTF">2023-01-07T15:27:54Z</dcterms:created>
  <dcterms:modified xsi:type="dcterms:W3CDTF">2025-06-15T07:17:19Z</dcterms:modified>
</cp:coreProperties>
</file>